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sldIdLst>
    <p:sldId id="281" r:id="rId6"/>
    <p:sldId id="282" r:id="rId7"/>
    <p:sldId id="283" r:id="rId8"/>
    <p:sldId id="294" r:id="rId9"/>
    <p:sldId id="293" r:id="rId10"/>
    <p:sldId id="303" r:id="rId11"/>
    <p:sldId id="295" r:id="rId12"/>
    <p:sldId id="302" r:id="rId13"/>
  </p:sldIdLst>
  <p:sldSz cx="12192000" cy="6858000"/>
  <p:notesSz cx="6797675" cy="987266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Jornet Mallafre" initials="A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800000"/>
    <a:srgbClr val="C7293F"/>
    <a:srgbClr val="DBEEF4"/>
    <a:srgbClr val="752911"/>
    <a:srgbClr val="00CCFF"/>
    <a:srgbClr val="A03C76"/>
    <a:srgbClr val="D49A50"/>
    <a:srgbClr val="A9C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6357" autoAdjust="0"/>
  </p:normalViewPr>
  <p:slideViewPr>
    <p:cSldViewPr>
      <p:cViewPr varScale="1">
        <p:scale>
          <a:sx n="113" d="100"/>
          <a:sy n="113" d="100"/>
        </p:scale>
        <p:origin x="103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19467829910396E-2"/>
          <c:y val="9.3419467829910396E-2"/>
          <c:w val="0.81066165805553769"/>
          <c:h val="0.8106616580555376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3484C9"/>
            </a:solidFill>
            <a:ln w="12700" cap="flat">
              <a:noFill/>
              <a:miter lim="4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12700" cap="flat">
                <a:noFill/>
                <a:miter lim="400000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76C-46FB-B4A6-5A74D235FC55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2700" cap="flat">
                <a:noFill/>
                <a:miter lim="400000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76C-46FB-B4A6-5A74D235FC55}"/>
              </c:ext>
            </c:extLst>
          </c:dPt>
          <c:cat>
            <c:strRef>
              <c:f>Sheet1!$B$1:$C$1</c:f>
              <c:strCache>
                <c:ptCount val="2"/>
                <c:pt idx="0">
                  <c:v>Part1</c:v>
                </c:pt>
                <c:pt idx="1">
                  <c:v>Part2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6C-46FB-B4A6-5A74D235F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4381317653575"/>
          <c:y val="0.10324381317653575"/>
          <c:w val="0.7910129673622871"/>
          <c:h val="0.791012967362287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3484C9"/>
            </a:solidFill>
            <a:ln w="12700" cap="flat">
              <a:noFill/>
              <a:miter lim="400000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A68-4339-89ED-D0A6B5CE5B25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A68-4339-89ED-D0A6B5CE5B25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A68-4339-89ED-D0A6B5CE5B25}"/>
              </c:ext>
            </c:extLst>
          </c:dPt>
          <c:cat>
            <c:strRef>
              <c:f>Sheet1!$B$1:$C$1</c:f>
              <c:strCache>
                <c:ptCount val="2"/>
                <c:pt idx="0">
                  <c:v>Part1</c:v>
                </c:pt>
                <c:pt idx="1">
                  <c:v>Llindar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14.2</c:v>
                </c:pt>
                <c:pt idx="1">
                  <c:v>85.8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68-4339-89ED-D0A6B5CE5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4381317653575"/>
          <c:y val="0.10324381317653575"/>
          <c:w val="0.7910129673622871"/>
          <c:h val="0.791012967362287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0B050"/>
            </a:solidFill>
            <a:ln w="12700" cap="flat">
              <a:noFill/>
              <a:miter lim="400000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62E-4BE9-B503-DE8D5EAC5F8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62E-4BE9-B503-DE8D5EAC5F8C}"/>
              </c:ext>
            </c:extLst>
          </c:dPt>
          <c:cat>
            <c:strRef>
              <c:f>Sheet1!$B$1:$C$1</c:f>
              <c:strCache>
                <c:ptCount val="2"/>
                <c:pt idx="0">
                  <c:v>Part1</c:v>
                </c:pt>
                <c:pt idx="1">
                  <c:v>Part2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2E-4BE9-B503-DE8D5EAC5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4381317653575"/>
          <c:y val="0.10324381317653575"/>
          <c:w val="0.7910129673622871"/>
          <c:h val="0.791012967362287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12700" cap="flat">
                <a:noFill/>
                <a:miter lim="4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7DE-4262-B9DD-019D7F11643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C7DE-4262-B9DD-019D7F116438}"/>
              </c:ext>
            </c:extLst>
          </c:dPt>
          <c:cat>
            <c:strRef>
              <c:f>Sheet1!$B$1:$C$1</c:f>
              <c:strCache>
                <c:ptCount val="2"/>
                <c:pt idx="0">
                  <c:v>Part1</c:v>
                </c:pt>
                <c:pt idx="1">
                  <c:v>Part2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DE-4262-B9DD-019D7F116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Hoja1!$C$8</c:f>
              <c:strCache>
                <c:ptCount val="1"/>
                <c:pt idx="0">
                  <c:v>Increment de codi actual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Hoja1!$B$9:$B$11</c:f>
              <c:strCache>
                <c:ptCount val="3"/>
                <c:pt idx="0">
                  <c:v>Blocker</c:v>
                </c:pt>
                <c:pt idx="1">
                  <c:v>Critical</c:v>
                </c:pt>
                <c:pt idx="2">
                  <c:v>Duplicats</c:v>
                </c:pt>
              </c:strCache>
            </c:strRef>
          </c:cat>
          <c:val>
            <c:numRef>
              <c:f>Hoja1!$C$9:$C$11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B-4C8C-86F3-CDD93F9CB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750240"/>
        <c:axId val="204796072"/>
      </c:barChart>
      <c:catAx>
        <c:axId val="20875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4796072"/>
        <c:crosses val="autoZero"/>
        <c:auto val="1"/>
        <c:lblAlgn val="ctr"/>
        <c:lblOffset val="100"/>
        <c:noMultiLvlLbl val="0"/>
      </c:catAx>
      <c:valAx>
        <c:axId val="20479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875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Hoja1!$C$22</c:f>
              <c:strCache>
                <c:ptCount val="1"/>
                <c:pt idx="0">
                  <c:v>Blocker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Hoja1!$I$2:$K$2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Hoja1!$I$3:$K$3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E1-4EE9-8540-0BC666674D7F}"/>
            </c:ext>
          </c:extLst>
        </c:ser>
        <c:ser>
          <c:idx val="1"/>
          <c:order val="1"/>
          <c:tx>
            <c:strRef>
              <c:f>Hoja1!$C$23</c:f>
              <c:strCache>
                <c:ptCount val="1"/>
                <c:pt idx="0">
                  <c:v>Critical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Hoja1!$I$2:$K$2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Hoja1!$I$4:$K$4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E1-4EE9-8540-0BC666674D7F}"/>
            </c:ext>
          </c:extLst>
        </c:ser>
        <c:ser>
          <c:idx val="2"/>
          <c:order val="2"/>
          <c:tx>
            <c:strRef>
              <c:f>Hoja1!$C$24</c:f>
              <c:strCache>
                <c:ptCount val="1"/>
                <c:pt idx="0">
                  <c:v>Duplicats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Hoja1!$I$2:$K$2</c:f>
              <c:strCache>
                <c:ptCount val="3"/>
                <c:pt idx="0">
                  <c:v>Versió Inicial</c:v>
                </c:pt>
                <c:pt idx="1">
                  <c:v>Versió Anterior</c:v>
                </c:pt>
                <c:pt idx="2">
                  <c:v>Versió Actual</c:v>
                </c:pt>
              </c:strCache>
            </c:strRef>
          </c:cat>
          <c:val>
            <c:numRef>
              <c:f>Hoja1!$I$5:$K$5</c:f>
              <c:numCache>
                <c:formatCode>0.00%</c:formatCode>
                <c:ptCount val="3"/>
                <c:pt idx="0">
                  <c:v>0.66600000000000004</c:v>
                </c:pt>
                <c:pt idx="1">
                  <c:v>0.66700000000000004</c:v>
                </c:pt>
                <c:pt idx="2">
                  <c:v>0.66300000000000003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E1-4EE9-8540-0BC666674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099768"/>
        <c:axId val="216106656"/>
      </c:lineChart>
      <c:catAx>
        <c:axId val="21609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6106656"/>
        <c:crosses val="autoZero"/>
        <c:auto val="1"/>
        <c:lblAlgn val="ctr"/>
        <c:lblOffset val="100"/>
        <c:noMultiLvlLbl val="0"/>
      </c:catAx>
      <c:valAx>
        <c:axId val="21610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6099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58BE17-8848-447A-88DB-A1ACE19B02A0}" type="datetimeFigureOut">
              <a:rPr lang="ca-ES"/>
              <a:pPr>
                <a:defRPr/>
              </a:pPr>
              <a:t>16/6/2020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C669EE-928C-4186-BF37-77E02C44E413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629502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5829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5503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27510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9402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5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9529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6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8377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669EE-928C-4186-BF37-77E02C44E413}" type="slidenum">
              <a:rPr lang="ca-ES" altLang="ca-ES" smtClean="0"/>
              <a:pPr>
                <a:defRPr/>
              </a:pPr>
              <a:t>7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92863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720725"/>
            <a:ext cx="34798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14400" y="3290400"/>
            <a:ext cx="103632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916800" y="4827600"/>
            <a:ext cx="103632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AA767D-8EF4-4E70-9352-FB51EE065EAF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40540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0628-3F84-46CA-901F-863DFE09160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8571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/>
          <p:cNvCxnSpPr/>
          <p:nvPr/>
        </p:nvCxnSpPr>
        <p:spPr>
          <a:xfrm>
            <a:off x="623888" y="1073150"/>
            <a:ext cx="111791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73A6AB-E397-41FD-8E8D-50262EC7DC6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706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B4B3-3D1E-4095-8858-E3940C80663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20137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752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976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F526-6EE8-42F5-8722-82AC972D72B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0653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306C41-9773-4E51-AC33-8461241AF15E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04246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ba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" name="Diapositiva de think-cell" r:id="rId4" imgW="270" imgH="270" progId="TCLayout.ActiveDocument.1">
                  <p:embed/>
                </p:oleObj>
              </mc:Choice>
              <mc:Fallback>
                <p:oleObj name="Diapositiva de think-cell" r:id="rId4" imgW="270" imgH="270" progId="TCLayout.ActiveDocument.1">
                  <p:embed/>
                  <p:pic>
                    <p:nvPicPr>
                      <p:cNvPr id="7" name="6 Objeto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5691" y="992169"/>
            <a:ext cx="11093134" cy="307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ca-ES" dirty="0" err="1"/>
              <a:t>Haga</a:t>
            </a:r>
            <a:r>
              <a:rPr lang="ca-ES" dirty="0"/>
              <a:t> clic para modificar el estilo de </a:t>
            </a:r>
            <a:r>
              <a:rPr lang="ca-ES" dirty="0" err="1"/>
              <a:t>texto</a:t>
            </a:r>
            <a:r>
              <a:rPr lang="ca-ES" dirty="0"/>
              <a:t> del </a:t>
            </a:r>
            <a:r>
              <a:rPr lang="ca-ES" dirty="0" err="1"/>
              <a:t>patrón</a:t>
            </a:r>
            <a:endParaRPr lang="ca-E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27796" y="6579315"/>
            <a:ext cx="2844800" cy="268287"/>
          </a:xfrm>
          <a:prstGeom prst="rect">
            <a:avLst/>
          </a:prstGeom>
          <a:ln/>
        </p:spPr>
        <p:txBody>
          <a:bodyPr/>
          <a:lstStyle>
            <a:lvl1pPr algn="r">
              <a:defRPr sz="1108"/>
            </a:lvl1pPr>
          </a:lstStyle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‹Nº›</a:t>
            </a:fld>
            <a:endParaRPr lang="ca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01816" y="228818"/>
            <a:ext cx="11160338" cy="647700"/>
          </a:xfrm>
        </p:spPr>
        <p:txBody>
          <a:bodyPr anchor="ctr"/>
          <a:lstStyle>
            <a:lvl1pPr>
              <a:defRPr sz="2462"/>
            </a:lvl1pPr>
          </a:lstStyle>
          <a:p>
            <a:r>
              <a:rPr lang="ca-ES" dirty="0" err="1"/>
              <a:t>Haga</a:t>
            </a:r>
            <a:r>
              <a:rPr lang="ca-ES" dirty="0"/>
              <a:t> clic para modificar el estilo de </a:t>
            </a:r>
            <a:r>
              <a:rPr lang="ca-ES" dirty="0" err="1"/>
              <a:t>título</a:t>
            </a:r>
            <a:r>
              <a:rPr lang="ca-ES" dirty="0"/>
              <a:t> del </a:t>
            </a:r>
            <a:r>
              <a:rPr lang="ca-ES" dirty="0" err="1"/>
              <a:t>patrón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60812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623888" y="573088"/>
            <a:ext cx="114284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623888" y="1573213"/>
            <a:ext cx="1142841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59863" y="6351588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66F854-7804-476B-A646-B8A14DFEB6E4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/>
          <p:cNvCxnSpPr/>
          <p:nvPr/>
        </p:nvCxnSpPr>
        <p:spPr>
          <a:xfrm>
            <a:off x="623888" y="1073150"/>
            <a:ext cx="111791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Imagen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118225"/>
            <a:ext cx="25876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7" r:id="rId2"/>
    <p:sldLayoutId id="2147483701" r:id="rId3"/>
    <p:sldLayoutId id="2147483698" r:id="rId4"/>
    <p:sldLayoutId id="2147483699" r:id="rId5"/>
    <p:sldLayoutId id="2147483702" r:id="rId6"/>
    <p:sldLayoutId id="2147483703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chart" Target="../charts/chart1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slide" Target="slide8.xml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slide" Target="slide8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slide" Target="slide8.xml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12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chart" Target="../charts/chart5.xml"/><Relationship Id="rId5" Type="http://schemas.openxmlformats.org/officeDocument/2006/relationships/image" Target="../media/image8.png"/><Relationship Id="rId10" Type="http://schemas.openxmlformats.org/officeDocument/2006/relationships/chart" Target="../charts/chart4.xml"/><Relationship Id="rId4" Type="http://schemas.microsoft.com/office/2007/relationships/hdphoto" Target="../media/hdphoto1.wdp"/><Relationship Id="rId9" Type="http://schemas.openxmlformats.org/officeDocument/2006/relationships/chart" Target="../charts/chart3.xml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3384779"/>
            <a:ext cx="12192000" cy="148438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a-ES" sz="3446" dirty="0"/>
              <a:t>Informe de Qualitat</a:t>
            </a:r>
            <a:r>
              <a:rPr lang="ca-ES" dirty="0"/>
              <a:t/>
            </a:r>
            <a:br>
              <a:rPr lang="ca-ES" dirty="0"/>
            </a:br>
            <a:r>
              <a:rPr lang="ca-ES" sz="2800" dirty="0"/>
              <a:t>Resum Executiu</a:t>
            </a:r>
            <a:r>
              <a:rPr lang="ca-ES" sz="2462" dirty="0"/>
              <a:t/>
            </a:r>
            <a:br>
              <a:rPr lang="ca-ES" sz="2462" dirty="0"/>
            </a:br>
            <a:r>
              <a:rPr lang="ca-ES" sz="2800" dirty="0" err="1">
                <a:solidFill>
                  <a:schemeClr val="tx1"/>
                </a:solidFill>
              </a:rPr>
              <a:t>xxxx</a:t>
            </a:r>
            <a:r>
              <a:rPr lang="ca-ES" sz="2800" dirty="0">
                <a:solidFill>
                  <a:schemeClr val="tx1"/>
                </a:solidFill>
              </a:rPr>
              <a:t> - </a:t>
            </a:r>
            <a:r>
              <a:rPr lang="ca-ES" sz="2800" dirty="0" err="1">
                <a:solidFill>
                  <a:schemeClr val="tx1"/>
                </a:solidFill>
              </a:rPr>
              <a:t>xxxxxxx</a:t>
            </a:r>
            <a:endParaRPr lang="ca-ES" sz="2462" dirty="0">
              <a:solidFill>
                <a:schemeClr val="tx1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916800" y="5577765"/>
            <a:ext cx="10363200" cy="763200"/>
          </a:xfrm>
        </p:spPr>
        <p:txBody>
          <a:bodyPr/>
          <a:lstStyle/>
          <a:p>
            <a:r>
              <a:rPr lang="ca-E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3193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2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405036"/>
            <a:ext cx="11160338" cy="647700"/>
          </a:xfrm>
        </p:spPr>
        <p:txBody>
          <a:bodyPr/>
          <a:lstStyle/>
          <a:p>
            <a:r>
              <a:rPr lang="ca-ES" dirty="0"/>
              <a:t>Índex</a:t>
            </a:r>
          </a:p>
        </p:txBody>
      </p:sp>
      <p:sp>
        <p:nvSpPr>
          <p:cNvPr id="5" name="Rectángulo 4"/>
          <p:cNvSpPr/>
          <p:nvPr/>
        </p:nvSpPr>
        <p:spPr bwMode="auto">
          <a:xfrm>
            <a:off x="1199456" y="1196752"/>
            <a:ext cx="8542505" cy="52352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4308" tIns="56271" rIns="44308" bIns="56271" numCol="1" rtlCol="0" anchor="t" anchorCtr="0" compatLnSpc="1">
            <a:prstTxWarp prst="textNoShape">
              <a:avLst/>
            </a:prstTxWarp>
          </a:bodyPr>
          <a:lstStyle/>
          <a:p>
            <a:pPr marL="422041" indent="-422041">
              <a:spcBef>
                <a:spcPts val="738"/>
              </a:spcBef>
              <a:spcAft>
                <a:spcPts val="738"/>
              </a:spcAft>
              <a:buFontTx/>
              <a:buAutoNum type="arabicPeriod"/>
            </a:pPr>
            <a:r>
              <a:rPr lang="ca-ES" sz="2000" b="1" kern="0" dirty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Qualitat de la nova versió a publicar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Defectes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Proves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Codi Font</a:t>
            </a:r>
          </a:p>
          <a:p>
            <a:pPr marL="422041" indent="-422041">
              <a:spcBef>
                <a:spcPts val="738"/>
              </a:spcBef>
              <a:spcAft>
                <a:spcPts val="738"/>
              </a:spcAft>
              <a:buFontTx/>
              <a:buAutoNum type="arabicPeriod"/>
            </a:pPr>
            <a:r>
              <a:rPr lang="ca-ES" sz="2000" b="1" kern="0" dirty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Detall estat qualitat nova versió a publicar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Defectes oberts més importants</a:t>
            </a:r>
          </a:p>
          <a:p>
            <a:pPr marL="984763" lvl="1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Transaccions menys eficients en rendiment</a:t>
            </a:r>
          </a:p>
          <a:p>
            <a:pPr marL="422041" indent="-422041">
              <a:spcBef>
                <a:spcPts val="738"/>
              </a:spcBef>
              <a:spcAft>
                <a:spcPts val="738"/>
              </a:spcAft>
              <a:buFontTx/>
              <a:buAutoNum type="arabicPeriod"/>
            </a:pPr>
            <a:r>
              <a:rPr lang="es-ES" sz="2000" b="1" kern="0" dirty="0" err="1">
                <a:solidFill>
                  <a:srgbClr val="C00000"/>
                </a:solidFill>
                <a:latin typeface="Arial"/>
              </a:rPr>
              <a:t>Criteris</a:t>
            </a:r>
            <a:r>
              <a:rPr lang="es-ES" sz="2000" b="1" kern="0" dirty="0">
                <a:solidFill>
                  <a:srgbClr val="C00000"/>
                </a:solidFill>
                <a:latin typeface="Arial"/>
              </a:rPr>
              <a:t> </a:t>
            </a:r>
            <a:r>
              <a:rPr lang="es-ES" sz="2000" b="1" kern="0" dirty="0" err="1">
                <a:solidFill>
                  <a:srgbClr val="C00000"/>
                </a:solidFill>
                <a:latin typeface="Arial"/>
              </a:rPr>
              <a:t>d'acceptació</a:t>
            </a:r>
            <a:r>
              <a:rPr lang="es-ES" sz="2000" b="1" kern="0" dirty="0">
                <a:solidFill>
                  <a:srgbClr val="C00000"/>
                </a:solidFill>
                <a:latin typeface="Arial"/>
              </a:rPr>
              <a:t> de la pujada a </a:t>
            </a:r>
            <a:r>
              <a:rPr lang="es-ES" sz="2000" b="1" kern="0" dirty="0" err="1">
                <a:solidFill>
                  <a:srgbClr val="C00000"/>
                </a:solidFill>
                <a:latin typeface="Arial"/>
              </a:rPr>
              <a:t>Producció</a:t>
            </a:r>
            <a:endParaRPr lang="es-ES" sz="2000" b="1" kern="0" dirty="0">
              <a:solidFill>
                <a:srgbClr val="C00000"/>
              </a:solidFill>
              <a:latin typeface="Arial"/>
            </a:endParaRPr>
          </a:p>
          <a:p>
            <a:pPr marL="527563" indent="-422041">
              <a:spcBef>
                <a:spcPts val="738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endParaRPr lang="ca-ES" sz="1600" b="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3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47170"/>
            <a:ext cx="11160338" cy="699746"/>
          </a:xfrm>
        </p:spPr>
        <p:txBody>
          <a:bodyPr/>
          <a:lstStyle/>
          <a:p>
            <a:pPr marL="357188" indent="-357188"/>
            <a:r>
              <a:rPr lang="ca-ES" dirty="0"/>
              <a:t>1. Qualitat de la nova versió a publicar</a:t>
            </a:r>
            <a:br>
              <a:rPr lang="ca-ES" dirty="0"/>
            </a:br>
            <a:r>
              <a:rPr lang="ca-ES" sz="2215" dirty="0"/>
              <a:t>Defectes				</a:t>
            </a:r>
            <a:endParaRPr lang="ca-ES" sz="1000" dirty="0"/>
          </a:p>
        </p:txBody>
      </p:sp>
      <p:pic>
        <p:nvPicPr>
          <p:cNvPr id="40" name="Imat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0" y="1217862"/>
            <a:ext cx="368238" cy="368238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3F39EAB6-6C40-410B-B271-E6388B189C8F}"/>
              </a:ext>
            </a:extLst>
          </p:cNvPr>
          <p:cNvGrpSpPr/>
          <p:nvPr/>
        </p:nvGrpSpPr>
        <p:grpSpPr>
          <a:xfrm>
            <a:off x="767408" y="1158981"/>
            <a:ext cx="2926360" cy="486000"/>
            <a:chOff x="4825824" y="1158981"/>
            <a:chExt cx="2926360" cy="486000"/>
          </a:xfrm>
        </p:grpSpPr>
        <p:sp>
          <p:nvSpPr>
            <p:cNvPr id="41" name="Rectangle 8"/>
            <p:cNvSpPr/>
            <p:nvPr/>
          </p:nvSpPr>
          <p:spPr>
            <a:xfrm>
              <a:off x="4825824" y="1158981"/>
              <a:ext cx="2926360" cy="48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6000" bIns="0" rtlCol="0" anchor="b" anchorCtr="0"/>
            <a:lstStyle/>
            <a:p>
              <a:pPr lvl="0" algn="ctr"/>
              <a:r>
                <a:rPr lang="ca-ES" sz="14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6</a:t>
              </a:r>
              <a:r>
                <a:rPr lang="ca-ES" sz="1400" dirty="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  <a:r>
                <a:rPr lang="ca-ES" sz="105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defectes pendents de correcció</a:t>
              </a:r>
              <a:endParaRPr lang="ca-ES" sz="1400" b="1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lvl="0" algn="ctr">
                <a:spcBef>
                  <a:spcPts val="0"/>
                </a:spcBef>
              </a:pPr>
              <a:r>
                <a:rPr lang="ca-ES" sz="105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10 defectes detectats</a:t>
              </a:r>
            </a:p>
            <a:p>
              <a:pPr lvl="0" algn="r">
                <a:spcBef>
                  <a:spcPts val="0"/>
                </a:spcBef>
                <a:spcAft>
                  <a:spcPts val="0"/>
                </a:spcAft>
              </a:pP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Darrera actualització: </a:t>
              </a:r>
              <a:r>
                <a:rPr lang="ca-ES" sz="700" b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dd</a:t>
              </a: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/mm/</a:t>
              </a:r>
              <a:r>
                <a:rPr lang="ca-ES" sz="700" b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aaaa</a:t>
              </a:r>
              <a:endParaRPr lang="ca-ES" sz="700" b="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2" name="Imatg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1330" y="1240318"/>
              <a:ext cx="352870" cy="323326"/>
            </a:xfrm>
            <a:prstGeom prst="rect">
              <a:avLst/>
            </a:prstGeom>
          </p:spPr>
        </p:pic>
      </p:grpSp>
      <p:graphicFrame>
        <p:nvGraphicFramePr>
          <p:cNvPr id="58" name="Tau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23230"/>
              </p:ext>
            </p:extLst>
          </p:nvPr>
        </p:nvGraphicFramePr>
        <p:xfrm>
          <a:off x="7506855" y="3429000"/>
          <a:ext cx="2973075" cy="92144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82193">
                  <a:extLst>
                    <a:ext uri="{9D8B030D-6E8A-4147-A177-3AD203B41FA5}">
                      <a16:colId xmlns:a16="http://schemas.microsoft.com/office/drawing/2014/main" val="161520509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20805483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170767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56926377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598056314"/>
                    </a:ext>
                  </a:extLst>
                </a:gridCol>
                <a:gridCol w="462690">
                  <a:extLst>
                    <a:ext uri="{9D8B030D-6E8A-4147-A177-3AD203B41FA5}">
                      <a16:colId xmlns:a16="http://schemas.microsoft.com/office/drawing/2014/main" val="2036877893"/>
                    </a:ext>
                  </a:extLst>
                </a:gridCol>
              </a:tblGrid>
              <a:tr h="291781">
                <a:tc>
                  <a:txBody>
                    <a:bodyPr/>
                    <a:lstStyle/>
                    <a:p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Mòdul</a:t>
                      </a: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Sev1</a:t>
                      </a: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Sev2</a:t>
                      </a: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Sev3</a:t>
                      </a: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Sev4</a:t>
                      </a: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Sev5</a:t>
                      </a: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34878"/>
                  </a:ext>
                </a:extLst>
              </a:tr>
              <a:tr h="262603">
                <a:tc>
                  <a:txBody>
                    <a:bodyPr/>
                    <a:lstStyle/>
                    <a:p>
                      <a:pPr marL="0" algn="l" defTabSz="1125444" rtl="0" eaLnBrk="1" latinLnBrk="0" hangingPunct="1"/>
                      <a:r>
                        <a:rPr lang="ca-ES" sz="1000" b="1" kern="12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Mòdul 1</a:t>
                      </a: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a-E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a-E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rgbClr val="9E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rgbClr val="9E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a-E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213279341"/>
                  </a:ext>
                </a:extLst>
              </a:tr>
              <a:tr h="262603">
                <a:tc>
                  <a:txBody>
                    <a:bodyPr/>
                    <a:lstStyle/>
                    <a:p>
                      <a:pPr marL="0" marR="0" lvl="0" indent="0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="1" kern="12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Mòdul</a:t>
                      </a:r>
                      <a:r>
                        <a:rPr lang="ca-ES" sz="1000" b="1" kern="1200" baseline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</a:t>
                      </a:r>
                      <a:endParaRPr lang="ca-ES" sz="1000" b="1" kern="1200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ca-E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ca-E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(1)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E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es-E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(2)</a:t>
                      </a:r>
                      <a:endParaRPr kumimoji="0" lang="ca-E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ca-E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a-E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872189647"/>
                  </a:ext>
                </a:extLst>
              </a:tr>
            </a:tbl>
          </a:graphicData>
        </a:graphic>
      </p:graphicFrame>
      <p:sp>
        <p:nvSpPr>
          <p:cNvPr id="65" name="QuadreDeText 48"/>
          <p:cNvSpPr txBox="1"/>
          <p:nvPr/>
        </p:nvSpPr>
        <p:spPr>
          <a:xfrm>
            <a:off x="7489468" y="4404884"/>
            <a:ext cx="427268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750" b="1" dirty="0">
                <a:solidFill>
                  <a:srgbClr val="9E0000"/>
                </a:solidFill>
              </a:rPr>
              <a:t>Severitat</a:t>
            </a:r>
            <a:r>
              <a:rPr lang="ca-ES" sz="750" b="1" dirty="0">
                <a:solidFill>
                  <a:srgbClr val="C00000"/>
                </a:solidFill>
              </a:rPr>
              <a:t> </a:t>
            </a:r>
            <a:r>
              <a:rPr lang="ca-ES" sz="750" b="1" dirty="0"/>
              <a:t>– Sev1</a:t>
            </a:r>
            <a:r>
              <a:rPr lang="ca-ES" sz="750" dirty="0"/>
              <a:t>: </a:t>
            </a:r>
            <a:r>
              <a:rPr lang="ca-ES" sz="750" b="0" dirty="0" err="1"/>
              <a:t>Critical</a:t>
            </a:r>
            <a:r>
              <a:rPr lang="ca-ES" sz="750" b="0" dirty="0"/>
              <a:t> </a:t>
            </a:r>
            <a:r>
              <a:rPr lang="ca-ES" sz="750" dirty="0"/>
              <a:t> </a:t>
            </a:r>
            <a:r>
              <a:rPr lang="ca-ES" sz="750" b="1" dirty="0"/>
              <a:t>Sev2</a:t>
            </a:r>
            <a:r>
              <a:rPr lang="ca-ES" sz="750" dirty="0"/>
              <a:t>: </a:t>
            </a:r>
            <a:r>
              <a:rPr lang="ca-ES" sz="750" b="0" dirty="0" err="1"/>
              <a:t>Very</a:t>
            </a:r>
            <a:r>
              <a:rPr lang="ca-ES" sz="750" b="0" dirty="0"/>
              <a:t> </a:t>
            </a:r>
            <a:r>
              <a:rPr lang="ca-ES" sz="750" b="0" dirty="0" err="1"/>
              <a:t>High</a:t>
            </a:r>
            <a:r>
              <a:rPr lang="ca-ES" sz="750" dirty="0"/>
              <a:t>  </a:t>
            </a:r>
            <a:r>
              <a:rPr lang="ca-ES" sz="750" b="1" dirty="0"/>
              <a:t>Sev3</a:t>
            </a:r>
            <a:r>
              <a:rPr lang="ca-ES" sz="750" dirty="0"/>
              <a:t>: </a:t>
            </a:r>
            <a:r>
              <a:rPr lang="ca-ES" sz="750" b="0" dirty="0" err="1"/>
              <a:t>High</a:t>
            </a:r>
            <a:r>
              <a:rPr lang="ca-ES" sz="750" b="0" dirty="0"/>
              <a:t> </a:t>
            </a:r>
            <a:r>
              <a:rPr lang="ca-ES" sz="750" b="1" dirty="0"/>
              <a:t>Sev4</a:t>
            </a:r>
            <a:r>
              <a:rPr lang="ca-ES" sz="750" dirty="0"/>
              <a:t>: </a:t>
            </a:r>
            <a:r>
              <a:rPr lang="ca-ES" sz="750" b="0" dirty="0" err="1"/>
              <a:t>Medium</a:t>
            </a:r>
            <a:r>
              <a:rPr lang="ca-ES" sz="750" dirty="0"/>
              <a:t>  </a:t>
            </a:r>
            <a:r>
              <a:rPr lang="ca-ES" sz="750" b="1" dirty="0"/>
              <a:t>Sev5</a:t>
            </a:r>
            <a:r>
              <a:rPr lang="ca-ES" sz="750" dirty="0"/>
              <a:t>: </a:t>
            </a:r>
            <a:r>
              <a:rPr lang="ca-ES" sz="750" b="0" dirty="0" err="1"/>
              <a:t>Low</a:t>
            </a:r>
            <a:endParaRPr lang="ca-ES" sz="750" b="0" dirty="0"/>
          </a:p>
        </p:txBody>
      </p:sp>
      <p:sp>
        <p:nvSpPr>
          <p:cNvPr id="68" name="Rectángulo 135"/>
          <p:cNvSpPr/>
          <p:nvPr/>
        </p:nvSpPr>
        <p:spPr bwMode="auto">
          <a:xfrm>
            <a:off x="9137082" y="6598309"/>
            <a:ext cx="1329848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Llindar d’acceptació  </a:t>
            </a:r>
            <a:r>
              <a:rPr lang="ca-ES" sz="700" dirty="0"/>
              <a:t>–</a:t>
            </a:r>
            <a:endParaRPr kumimoji="0" lang="ca-ES" sz="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pic>
        <p:nvPicPr>
          <p:cNvPr id="86" name="Imagen 8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748078" y="6643667"/>
            <a:ext cx="144000" cy="144000"/>
          </a:xfrm>
          <a:prstGeom prst="rect">
            <a:avLst/>
          </a:prstGeom>
        </p:spPr>
      </p:pic>
      <p:sp>
        <p:nvSpPr>
          <p:cNvPr id="88" name="Rectángulo 135"/>
          <p:cNvSpPr/>
          <p:nvPr/>
        </p:nvSpPr>
        <p:spPr bwMode="auto">
          <a:xfrm>
            <a:off x="10387346" y="6598309"/>
            <a:ext cx="540595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0" name="Rectángulo 135"/>
          <p:cNvSpPr/>
          <p:nvPr/>
        </p:nvSpPr>
        <p:spPr bwMode="auto">
          <a:xfrm>
            <a:off x="10868026" y="6598309"/>
            <a:ext cx="539467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No 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3" name="QuadreDeText 48"/>
          <p:cNvSpPr txBox="1"/>
          <p:nvPr/>
        </p:nvSpPr>
        <p:spPr>
          <a:xfrm>
            <a:off x="7498994" y="4654516"/>
            <a:ext cx="32097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b="1" dirty="0">
                <a:solidFill>
                  <a:srgbClr val="9E0000"/>
                </a:solidFill>
              </a:rPr>
              <a:t>X</a:t>
            </a:r>
            <a:r>
              <a:rPr lang="ca-ES" sz="700" b="1" dirty="0"/>
              <a:t>(y)   </a:t>
            </a:r>
            <a:r>
              <a:rPr lang="ca-ES" sz="700" dirty="0"/>
              <a:t>–    </a:t>
            </a:r>
            <a:r>
              <a:rPr lang="ca-ES" sz="750" dirty="0"/>
              <a:t>X: </a:t>
            </a:r>
            <a:r>
              <a:rPr lang="ca-ES" sz="750" b="0" dirty="0"/>
              <a:t>Volum de defectes oberts    </a:t>
            </a:r>
            <a:r>
              <a:rPr lang="ca-ES" sz="750" dirty="0"/>
              <a:t>(y): </a:t>
            </a:r>
            <a:r>
              <a:rPr lang="ca-ES" sz="750" b="0" dirty="0"/>
              <a:t>Volum de defectes totals</a:t>
            </a:r>
          </a:p>
        </p:txBody>
      </p:sp>
      <p:sp>
        <p:nvSpPr>
          <p:cNvPr id="108" name="Rectángulo 107"/>
          <p:cNvSpPr/>
          <p:nvPr/>
        </p:nvSpPr>
        <p:spPr>
          <a:xfrm>
            <a:off x="7223568" y="6597352"/>
            <a:ext cx="1298761" cy="215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Aspectes  de millora</a:t>
            </a:r>
          </a:p>
        </p:txBody>
      </p:sp>
      <p:cxnSp>
        <p:nvCxnSpPr>
          <p:cNvPr id="109" name="Conector recto 108"/>
          <p:cNvCxnSpPr/>
          <p:nvPr/>
        </p:nvCxnSpPr>
        <p:spPr>
          <a:xfrm>
            <a:off x="8243540" y="6710398"/>
            <a:ext cx="576064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 bwMode="auto">
          <a:xfrm flipH="1">
            <a:off x="6960096" y="6591002"/>
            <a:ext cx="4339638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000000">
                    <a:lumMod val="0"/>
                    <a:lumOff val="100000"/>
                  </a:srgbClr>
                </a:gs>
                <a:gs pos="12000">
                  <a:srgbClr val="000000">
                    <a:lumMod val="50000"/>
                    <a:lumOff val="50000"/>
                  </a:srgbClr>
                </a:gs>
                <a:gs pos="100000">
                  <a:srgbClr val="000000">
                    <a:lumMod val="100000"/>
                  </a:srgbClr>
                </a:gs>
              </a:gsLst>
              <a:lin ang="10800000" scaled="1"/>
              <a:tileRect/>
            </a:gra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29" name="Imagen 128"/>
          <p:cNvPicPr>
            <a:picLocks noChangeAspect="1"/>
          </p:cNvPicPr>
          <p:nvPr/>
        </p:nvPicPr>
        <p:blipFill>
          <a:blip r:embed="rId7">
            <a:duotone>
              <a:srgbClr val="800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633" l="7227" r="9296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43346" y="6638954"/>
            <a:ext cx="144000" cy="144000"/>
          </a:xfrm>
          <a:prstGeom prst="rect">
            <a:avLst/>
          </a:prstGeom>
        </p:spPr>
      </p:pic>
      <p:pic>
        <p:nvPicPr>
          <p:cNvPr id="95" name="Imagen 94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  <p:sp>
        <p:nvSpPr>
          <p:cNvPr id="96" name="Rectángulo 95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79" name="Rectángulo 78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" name="Imagen 101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6AD665E7-4F11-4CFB-8415-2789815BE53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2"/>
          <a:stretch/>
        </p:blipFill>
        <p:spPr>
          <a:xfrm>
            <a:off x="706173" y="1689050"/>
            <a:ext cx="4813763" cy="2099990"/>
          </a:xfrm>
          <a:prstGeom prst="rect">
            <a:avLst/>
          </a:prstGeom>
        </p:spPr>
      </p:pic>
      <p:sp>
        <p:nvSpPr>
          <p:cNvPr id="94" name="Elipse 93"/>
          <p:cNvSpPr/>
          <p:nvPr/>
        </p:nvSpPr>
        <p:spPr bwMode="auto">
          <a:xfrm>
            <a:off x="2668185" y="2536043"/>
            <a:ext cx="907535" cy="92665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1500" b="1" kern="0" dirty="0">
                <a:solidFill>
                  <a:srgbClr val="800000"/>
                </a:solidFill>
                <a:latin typeface="Arial" charset="0"/>
                <a:cs typeface="+mn-cs"/>
              </a:rPr>
              <a:t>70</a:t>
            </a:r>
            <a:r>
              <a:rPr kumimoji="0" lang="ca-ES" sz="15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  <a:cs typeface="+mn-cs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rPr>
              <a:t>PDDq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Percentatge de detecció de defectes en qualificació</a:t>
            </a:r>
          </a:p>
        </p:txBody>
      </p: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E2348D65-35C6-453E-BCD4-45F3921FD0D9}"/>
              </a:ext>
            </a:extLst>
          </p:cNvPr>
          <p:cNvGrpSpPr/>
          <p:nvPr/>
        </p:nvGrpSpPr>
        <p:grpSpPr>
          <a:xfrm>
            <a:off x="3988375" y="2711815"/>
            <a:ext cx="1880601" cy="400110"/>
            <a:chOff x="526161" y="3015448"/>
            <a:chExt cx="1880601" cy="400110"/>
          </a:xfrm>
        </p:grpSpPr>
        <p:sp>
          <p:nvSpPr>
            <p:cNvPr id="116" name="QuadreDeText 48">
              <a:extLst>
                <a:ext uri="{FF2B5EF4-FFF2-40B4-BE49-F238E27FC236}">
                  <a16:creationId xmlns:a16="http://schemas.microsoft.com/office/drawing/2014/main" id="{11040E3A-9504-4C5A-81CD-02CB68DDC997}"/>
                </a:ext>
              </a:extLst>
            </p:cNvPr>
            <p:cNvSpPr txBox="1"/>
            <p:nvPr/>
          </p:nvSpPr>
          <p:spPr>
            <a:xfrm>
              <a:off x="526308" y="3015448"/>
              <a:ext cx="1871884" cy="400110"/>
            </a:xfrm>
            <a:prstGeom prst="rect">
              <a:avLst/>
            </a:prstGeom>
            <a:noFill/>
          </p:spPr>
          <p:txBody>
            <a:bodyPr wrap="square" lIns="0" rIns="0" numCol="1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  <a:latin typeface="+mj-lt"/>
                  <a:cs typeface="+mn-cs"/>
                </a:rPr>
                <a:t>7</a:t>
              </a:r>
              <a:r>
                <a:rPr lang="ca-ES" sz="900" b="1" i="1" dirty="0">
                  <a:solidFill>
                    <a:srgbClr val="800000"/>
                  </a:solidFill>
                  <a:latin typeface="+mj-lt"/>
                  <a:cs typeface="+mn-cs"/>
                </a:rPr>
                <a:t> </a:t>
              </a:r>
              <a:r>
                <a:rPr lang="ca-ES" sz="800" dirty="0">
                  <a:solidFill>
                    <a:srgbClr val="000000"/>
                  </a:solidFill>
                  <a:latin typeface="+mj-lt"/>
                  <a:cs typeface="+mn-cs"/>
                </a:rPr>
                <a:t>defectes oberts proves qualificació</a:t>
              </a:r>
            </a:p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</a:rPr>
                <a:t>7 </a:t>
              </a:r>
              <a:r>
                <a:rPr lang="ca-ES" sz="1000" dirty="0"/>
                <a:t>+ </a:t>
              </a:r>
              <a:r>
                <a:rPr lang="ca-ES" sz="1000" b="1" dirty="0">
                  <a:solidFill>
                    <a:srgbClr val="800000"/>
                  </a:solidFill>
                </a:rPr>
                <a:t>3 </a:t>
              </a:r>
              <a:r>
                <a:rPr lang="ca-ES" sz="800" dirty="0">
                  <a:solidFill>
                    <a:srgbClr val="000000"/>
                  </a:solidFill>
                </a:rPr>
                <a:t>defectes oberts proves Acceptació</a:t>
              </a:r>
            </a:p>
          </p:txBody>
        </p:sp>
        <p:cxnSp>
          <p:nvCxnSpPr>
            <p:cNvPr id="117" name="Conector recto 116">
              <a:extLst>
                <a:ext uri="{FF2B5EF4-FFF2-40B4-BE49-F238E27FC236}">
                  <a16:creationId xmlns:a16="http://schemas.microsoft.com/office/drawing/2014/main" id="{787B6E38-9B4F-4D49-989F-1AF48D455539}"/>
                </a:ext>
              </a:extLst>
            </p:cNvPr>
            <p:cNvCxnSpPr/>
            <p:nvPr/>
          </p:nvCxnSpPr>
          <p:spPr>
            <a:xfrm flipH="1">
              <a:off x="526161" y="3215503"/>
              <a:ext cx="188060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Imagen 14" descr="Captura de pantalla de un celular con texto e imagen&#10;&#10;Descripción generada automáticamente">
            <a:extLst>
              <a:ext uri="{FF2B5EF4-FFF2-40B4-BE49-F238E27FC236}">
                <a16:creationId xmlns:a16="http://schemas.microsoft.com/office/drawing/2014/main" id="{20D074AE-8FE1-4A3C-A05D-98E6F93625E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27"/>
          <a:stretch/>
        </p:blipFill>
        <p:spPr>
          <a:xfrm>
            <a:off x="706173" y="3789040"/>
            <a:ext cx="5245811" cy="2139544"/>
          </a:xfrm>
          <a:prstGeom prst="rect">
            <a:avLst/>
          </a:prstGeom>
        </p:spPr>
      </p:pic>
      <p:sp>
        <p:nvSpPr>
          <p:cNvPr id="118" name="Shape 170">
            <a:extLst>
              <a:ext uri="{FF2B5EF4-FFF2-40B4-BE49-F238E27FC236}">
                <a16:creationId xmlns:a16="http://schemas.microsoft.com/office/drawing/2014/main" id="{50313513-3CDA-46E8-9D19-B530703069EB}"/>
              </a:ext>
            </a:extLst>
          </p:cNvPr>
          <p:cNvSpPr/>
          <p:nvPr/>
        </p:nvSpPr>
        <p:spPr>
          <a:xfrm>
            <a:off x="2927648" y="4685828"/>
            <a:ext cx="858595" cy="82087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/>
            <a:r>
              <a:rPr lang="ca-ES" b="1" dirty="0">
                <a:solidFill>
                  <a:srgbClr val="9A0000"/>
                </a:solidFill>
              </a:rPr>
              <a:t>34%</a:t>
            </a:r>
          </a:p>
          <a:p>
            <a:pPr algn="ctr"/>
            <a:r>
              <a:rPr lang="ca-ES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endParaRPr lang="ca-E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sz="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ca-ES" sz="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endParaRPr lang="ca-E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Proceso 79"/>
          <p:cNvSpPr/>
          <p:nvPr/>
        </p:nvSpPr>
        <p:spPr>
          <a:xfrm>
            <a:off x="2927648" y="4722567"/>
            <a:ext cx="804831" cy="820875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9" name="Proceso 79">
            <a:extLst>
              <a:ext uri="{FF2B5EF4-FFF2-40B4-BE49-F238E27FC236}">
                <a16:creationId xmlns:a16="http://schemas.microsoft.com/office/drawing/2014/main" id="{A978972E-29C9-4FBB-B403-D97277578622}"/>
              </a:ext>
            </a:extLst>
          </p:cNvPr>
          <p:cNvSpPr/>
          <p:nvPr/>
        </p:nvSpPr>
        <p:spPr>
          <a:xfrm>
            <a:off x="2710638" y="2549203"/>
            <a:ext cx="804831" cy="879797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20" name="Imagen 119">
            <a:extLst>
              <a:ext uri="{FF2B5EF4-FFF2-40B4-BE49-F238E27FC236}">
                <a16:creationId xmlns:a16="http://schemas.microsoft.com/office/drawing/2014/main" id="{BFC2B669-CA85-4926-99E3-121083C69C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2855641" y="1764707"/>
            <a:ext cx="144000" cy="144000"/>
          </a:xfrm>
          <a:prstGeom prst="rect">
            <a:avLst/>
          </a:prstGeom>
        </p:spPr>
      </p:pic>
      <p:pic>
        <p:nvPicPr>
          <p:cNvPr id="121" name="Imagen 120">
            <a:extLst>
              <a:ext uri="{FF2B5EF4-FFF2-40B4-BE49-F238E27FC236}">
                <a16:creationId xmlns:a16="http://schemas.microsoft.com/office/drawing/2014/main" id="{15B93081-96BA-4FE8-A03D-F70DEDDEE5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3575736" y="3861063"/>
            <a:ext cx="144000" cy="144000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6273911A-A559-45A1-9129-BCF4AFD64B62}"/>
              </a:ext>
            </a:extLst>
          </p:cNvPr>
          <p:cNvSpPr txBox="1"/>
          <p:nvPr/>
        </p:nvSpPr>
        <p:spPr>
          <a:xfrm>
            <a:off x="3025950" y="1709517"/>
            <a:ext cx="379429" cy="230832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ca-ES" sz="900" b="1" dirty="0">
                <a:latin typeface="Arial" panose="020B0604020202020204" pitchFamily="34" charset="0"/>
              </a:rPr>
              <a:t>&lt; 80%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10A07B50-976D-4C57-A3A0-19B429308CE9}"/>
              </a:ext>
            </a:extLst>
          </p:cNvPr>
          <p:cNvSpPr txBox="1"/>
          <p:nvPr/>
        </p:nvSpPr>
        <p:spPr>
          <a:xfrm>
            <a:off x="3747582" y="3808659"/>
            <a:ext cx="344907" cy="230832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900" b="1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&gt; 0%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9D30A4D-AB83-495C-BDA8-59345B5220DC}"/>
              </a:ext>
            </a:extLst>
          </p:cNvPr>
          <p:cNvGrpSpPr/>
          <p:nvPr/>
        </p:nvGrpSpPr>
        <p:grpSpPr>
          <a:xfrm>
            <a:off x="3949156" y="4888408"/>
            <a:ext cx="2029710" cy="400110"/>
            <a:chOff x="6141133" y="2838824"/>
            <a:chExt cx="2029710" cy="400110"/>
          </a:xfrm>
        </p:grpSpPr>
        <p:sp>
          <p:nvSpPr>
            <p:cNvPr id="132" name="QuadreDeText 48">
              <a:extLst>
                <a:ext uri="{FF2B5EF4-FFF2-40B4-BE49-F238E27FC236}">
                  <a16:creationId xmlns:a16="http://schemas.microsoft.com/office/drawing/2014/main" id="{53081374-E9BE-4DD2-83F9-2CA5DB828291}"/>
                </a:ext>
              </a:extLst>
            </p:cNvPr>
            <p:cNvSpPr txBox="1"/>
            <p:nvPr/>
          </p:nvSpPr>
          <p:spPr>
            <a:xfrm>
              <a:off x="6141133" y="2838824"/>
              <a:ext cx="2029710" cy="400110"/>
            </a:xfrm>
            <a:prstGeom prst="rect">
              <a:avLst/>
            </a:prstGeom>
            <a:noFill/>
          </p:spPr>
          <p:txBody>
            <a:bodyPr wrap="square" lIns="0" rIns="0" numCol="1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i="1" dirty="0">
                  <a:solidFill>
                    <a:srgbClr val="800000"/>
                  </a:solidFill>
                  <a:latin typeface="+mj-lt"/>
                  <a:cs typeface="+mn-cs"/>
                </a:rPr>
                <a:t>2</a:t>
              </a:r>
              <a:r>
                <a:rPr lang="ca-ES" sz="900" b="1" i="1" dirty="0">
                  <a:solidFill>
                    <a:srgbClr val="800000"/>
                  </a:solidFill>
                  <a:latin typeface="+mj-lt"/>
                  <a:cs typeface="+mn-cs"/>
                </a:rPr>
                <a:t> </a:t>
              </a:r>
              <a:r>
                <a:rPr lang="ca-ES" sz="800" dirty="0">
                  <a:solidFill>
                    <a:srgbClr val="000000"/>
                  </a:solidFill>
                  <a:latin typeface="+mj-lt"/>
                  <a:cs typeface="+mn-cs"/>
                </a:rPr>
                <a:t>defectes oberts </a:t>
              </a:r>
              <a:r>
                <a:rPr lang="ca-ES" sz="800" dirty="0" smtClean="0">
                  <a:solidFill>
                    <a:srgbClr val="000000"/>
                  </a:solidFill>
                  <a:latin typeface="+mj-lt"/>
                  <a:cs typeface="+mn-cs"/>
                </a:rPr>
                <a:t>S1, S2</a:t>
              </a:r>
              <a:endParaRPr lang="ca-ES" sz="800" dirty="0">
                <a:solidFill>
                  <a:srgbClr val="000000"/>
                </a:solidFill>
                <a:latin typeface="+mj-lt"/>
                <a:cs typeface="+mn-cs"/>
              </a:endParaRPr>
            </a:p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</a:rPr>
                <a:t>6 </a:t>
              </a:r>
              <a:r>
                <a:rPr lang="ca-ES" sz="800" dirty="0">
                  <a:solidFill>
                    <a:srgbClr val="000000"/>
                  </a:solidFill>
                </a:rPr>
                <a:t>defectes oberts totals</a:t>
              </a:r>
            </a:p>
          </p:txBody>
        </p: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36EE254C-39D5-4807-9E17-B0DE0897DA36}"/>
                </a:ext>
              </a:extLst>
            </p:cNvPr>
            <p:cNvCxnSpPr/>
            <p:nvPr/>
          </p:nvCxnSpPr>
          <p:spPr>
            <a:xfrm flipH="1">
              <a:off x="6570429" y="3041369"/>
              <a:ext cx="1171118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2EDB5CCA-0AA5-4DDD-BB1E-4DFC7E9FC8C4}"/>
              </a:ext>
            </a:extLst>
          </p:cNvPr>
          <p:cNvGrpSpPr/>
          <p:nvPr/>
        </p:nvGrpSpPr>
        <p:grpSpPr>
          <a:xfrm>
            <a:off x="9137082" y="5570818"/>
            <a:ext cx="2029710" cy="400110"/>
            <a:chOff x="7830908" y="3105450"/>
            <a:chExt cx="2029710" cy="400110"/>
          </a:xfrm>
        </p:grpSpPr>
        <p:sp>
          <p:nvSpPr>
            <p:cNvPr id="135" name="QuadreDeText 48">
              <a:extLst>
                <a:ext uri="{FF2B5EF4-FFF2-40B4-BE49-F238E27FC236}">
                  <a16:creationId xmlns:a16="http://schemas.microsoft.com/office/drawing/2014/main" id="{A6A68FD2-CB45-4760-9A4C-A14211CEF23E}"/>
                </a:ext>
              </a:extLst>
            </p:cNvPr>
            <p:cNvSpPr txBox="1"/>
            <p:nvPr/>
          </p:nvSpPr>
          <p:spPr>
            <a:xfrm>
              <a:off x="7830908" y="3105450"/>
              <a:ext cx="2029710" cy="400110"/>
            </a:xfrm>
            <a:prstGeom prst="rect">
              <a:avLst/>
            </a:prstGeom>
            <a:noFill/>
          </p:spPr>
          <p:txBody>
            <a:bodyPr wrap="square" lIns="0" rIns="0" numCol="1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  <a:latin typeface="+mj-lt"/>
                  <a:cs typeface="+mn-cs"/>
                </a:rPr>
                <a:t>1</a:t>
              </a:r>
              <a:r>
                <a:rPr lang="ca-ES" sz="900" b="1" i="1" dirty="0">
                  <a:solidFill>
                    <a:srgbClr val="800000"/>
                  </a:solidFill>
                  <a:latin typeface="+mj-lt"/>
                  <a:cs typeface="+mn-cs"/>
                </a:rPr>
                <a:t> </a:t>
              </a:r>
              <a:r>
                <a:rPr lang="ca-ES" sz="800" dirty="0">
                  <a:solidFill>
                    <a:srgbClr val="000000"/>
                  </a:solidFill>
                  <a:latin typeface="+mj-lt"/>
                  <a:cs typeface="+mn-cs"/>
                </a:rPr>
                <a:t>defecte reobert</a:t>
              </a:r>
            </a:p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ca-ES" sz="1000" b="1" dirty="0">
                  <a:solidFill>
                    <a:srgbClr val="800000"/>
                  </a:solidFill>
                </a:rPr>
                <a:t>10 </a:t>
              </a:r>
              <a:r>
                <a:rPr lang="ca-ES" sz="800" dirty="0">
                  <a:solidFill>
                    <a:srgbClr val="000000"/>
                  </a:solidFill>
                </a:rPr>
                <a:t>defectes totals</a:t>
              </a:r>
            </a:p>
          </p:txBody>
        </p: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DA3DF4C9-86B1-4A91-9893-0865892871FA}"/>
                </a:ext>
              </a:extLst>
            </p:cNvPr>
            <p:cNvCxnSpPr/>
            <p:nvPr/>
          </p:nvCxnSpPr>
          <p:spPr>
            <a:xfrm flipH="1">
              <a:off x="8429466" y="3305505"/>
              <a:ext cx="854483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4FBB782-E2C2-461B-9E67-9B9CEED29902}"/>
              </a:ext>
            </a:extLst>
          </p:cNvPr>
          <p:cNvGrpSpPr/>
          <p:nvPr/>
        </p:nvGrpSpPr>
        <p:grpSpPr>
          <a:xfrm>
            <a:off x="7758182" y="4974991"/>
            <a:ext cx="1930930" cy="1584000"/>
            <a:chOff x="10037448" y="2588934"/>
            <a:chExt cx="1930930" cy="1584000"/>
          </a:xfrm>
        </p:grpSpPr>
        <p:graphicFrame>
          <p:nvGraphicFramePr>
            <p:cNvPr id="141" name="Chart 169">
              <a:extLst>
                <a:ext uri="{FF2B5EF4-FFF2-40B4-BE49-F238E27FC236}">
                  <a16:creationId xmlns:a16="http://schemas.microsoft.com/office/drawing/2014/main" id="{92A4F5E5-854B-4338-B7A9-5C919B42C98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0748216"/>
                </p:ext>
              </p:extLst>
            </p:nvPr>
          </p:nvGraphicFramePr>
          <p:xfrm>
            <a:off x="10037448" y="2588934"/>
            <a:ext cx="1584000" cy="158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  <p:cxnSp>
          <p:nvCxnSpPr>
            <p:cNvPr id="142" name="Conector recto 141">
              <a:extLst>
                <a:ext uri="{FF2B5EF4-FFF2-40B4-BE49-F238E27FC236}">
                  <a16:creationId xmlns:a16="http://schemas.microsoft.com/office/drawing/2014/main" id="{44923D35-8A2B-42FA-B51B-A67981061CB1}"/>
                </a:ext>
              </a:extLst>
            </p:cNvPr>
            <p:cNvCxnSpPr/>
            <p:nvPr/>
          </p:nvCxnSpPr>
          <p:spPr bwMode="auto">
            <a:xfrm flipV="1">
              <a:off x="10879442" y="2958254"/>
              <a:ext cx="516066" cy="435056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alpha val="6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CuadroTexto 142">
              <a:extLst>
                <a:ext uri="{FF2B5EF4-FFF2-40B4-BE49-F238E27FC236}">
                  <a16:creationId xmlns:a16="http://schemas.microsoft.com/office/drawing/2014/main" id="{EED59426-CB15-41AB-8719-4FF856A7CA7F}"/>
                </a:ext>
              </a:extLst>
            </p:cNvPr>
            <p:cNvSpPr txBox="1"/>
            <p:nvPr/>
          </p:nvSpPr>
          <p:spPr>
            <a:xfrm>
              <a:off x="11597648" y="2802231"/>
              <a:ext cx="370730" cy="230832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ca-ES" sz="900" b="1" dirty="0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rPr>
                <a:t>&lt; 15%</a:t>
              </a:r>
            </a:p>
          </p:txBody>
        </p:sp>
        <p:pic>
          <p:nvPicPr>
            <p:cNvPr id="144" name="Imagen 143">
              <a:extLst>
                <a:ext uri="{FF2B5EF4-FFF2-40B4-BE49-F238E27FC236}">
                  <a16:creationId xmlns:a16="http://schemas.microsoft.com/office/drawing/2014/main" id="{9FD2563A-36D9-48EB-8849-8DCF7EC1D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rgbClr val="800000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98633" l="7227" r="92969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427473" y="2818645"/>
              <a:ext cx="180000" cy="180000"/>
            </a:xfrm>
            <a:prstGeom prst="rect">
              <a:avLst/>
            </a:prstGeom>
          </p:spPr>
        </p:pic>
        <p:sp>
          <p:nvSpPr>
            <p:cNvPr id="145" name="Shape 170">
              <a:extLst>
                <a:ext uri="{FF2B5EF4-FFF2-40B4-BE49-F238E27FC236}">
                  <a16:creationId xmlns:a16="http://schemas.microsoft.com/office/drawing/2014/main" id="{68891A14-41C0-4950-A942-4C0A6A9AD12E}"/>
                </a:ext>
              </a:extLst>
            </p:cNvPr>
            <p:cNvSpPr/>
            <p:nvPr/>
          </p:nvSpPr>
          <p:spPr>
            <a:xfrm>
              <a:off x="10321175" y="2879551"/>
              <a:ext cx="1016546" cy="1016546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/>
              <a:r>
                <a:rPr lang="ca-ES" b="1" dirty="0">
                  <a:solidFill>
                    <a:srgbClr val="9A0000"/>
                  </a:solidFill>
                </a:rPr>
                <a:t>10%</a:t>
              </a:r>
            </a:p>
            <a:p>
              <a:pPr algn="ctr"/>
              <a:r>
                <a:rPr lang="ca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REOBERTS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" name="Imagen 19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3184D430-DC82-41CB-8559-D8F26FD99448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9"/>
          <a:stretch/>
        </p:blipFill>
        <p:spPr>
          <a:xfrm>
            <a:off x="6323026" y="1196752"/>
            <a:ext cx="5343366" cy="211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1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4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47170"/>
            <a:ext cx="11160338" cy="699746"/>
          </a:xfrm>
        </p:spPr>
        <p:txBody>
          <a:bodyPr/>
          <a:lstStyle/>
          <a:p>
            <a:pPr marL="357188" indent="-357188"/>
            <a:r>
              <a:rPr lang="ca-ES" dirty="0"/>
              <a:t>1. Qualitat de la nova versió a publicar</a:t>
            </a:r>
            <a:br>
              <a:rPr lang="ca-ES" dirty="0"/>
            </a:br>
            <a:r>
              <a:rPr lang="ca-ES" sz="2215" dirty="0"/>
              <a:t>Proves				</a:t>
            </a:r>
            <a:endParaRPr lang="ca-ES" sz="1000" dirty="0"/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29939206-8F22-4BF1-ACCD-B3876566A7F7}"/>
              </a:ext>
            </a:extLst>
          </p:cNvPr>
          <p:cNvGrpSpPr/>
          <p:nvPr/>
        </p:nvGrpSpPr>
        <p:grpSpPr>
          <a:xfrm>
            <a:off x="635132" y="1158981"/>
            <a:ext cx="3428106" cy="486000"/>
            <a:chOff x="635132" y="1158981"/>
            <a:chExt cx="3428106" cy="486000"/>
          </a:xfrm>
        </p:grpSpPr>
        <p:sp>
          <p:nvSpPr>
            <p:cNvPr id="39" name="Rectangle 2"/>
            <p:cNvSpPr/>
            <p:nvPr/>
          </p:nvSpPr>
          <p:spPr>
            <a:xfrm>
              <a:off x="635132" y="1158981"/>
              <a:ext cx="3428106" cy="48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bIns="0" rtlCol="0" anchor="b" anchorCtr="0"/>
            <a:lstStyle/>
            <a:p>
              <a:pPr lvl="0" algn="ctr"/>
              <a:r>
                <a:rPr lang="ca-ES" sz="14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8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ca-ES" sz="11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casos de prova</a:t>
              </a:r>
            </a:p>
            <a:p>
              <a:pPr lvl="0" algn="r">
                <a:spcBef>
                  <a:spcPts val="0"/>
                </a:spcBef>
                <a:spcAft>
                  <a:spcPts val="0"/>
                </a:spcAft>
              </a:pP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Darrera actualització: </a:t>
              </a:r>
              <a:r>
                <a:rPr lang="ca-ES" sz="70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dd</a:t>
              </a:r>
              <a:r>
                <a:rPr lang="ca-ES" sz="7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/mm/</a:t>
              </a:r>
              <a:r>
                <a:rPr lang="ca-ES" sz="700" b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aaaa</a:t>
              </a:r>
              <a:endParaRPr lang="ca-ES" sz="700" b="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" name="Imatg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210" y="1217862"/>
              <a:ext cx="368238" cy="368238"/>
            </a:xfrm>
            <a:prstGeom prst="rect">
              <a:avLst/>
            </a:prstGeom>
          </p:spPr>
        </p:pic>
      </p:grpSp>
      <p:pic>
        <p:nvPicPr>
          <p:cNvPr id="42" name="Imat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330" y="1240318"/>
            <a:ext cx="352870" cy="323326"/>
          </a:xfrm>
          <a:prstGeom prst="rect">
            <a:avLst/>
          </a:prstGeom>
        </p:spPr>
      </p:pic>
      <p:sp>
        <p:nvSpPr>
          <p:cNvPr id="68" name="Rectángulo 135"/>
          <p:cNvSpPr/>
          <p:nvPr/>
        </p:nvSpPr>
        <p:spPr bwMode="auto">
          <a:xfrm>
            <a:off x="9137082" y="6598309"/>
            <a:ext cx="1329848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Llindar d’acceptació  </a:t>
            </a:r>
            <a:r>
              <a:rPr lang="ca-ES" sz="700" dirty="0"/>
              <a:t>–</a:t>
            </a:r>
            <a:endParaRPr kumimoji="0" lang="ca-ES" sz="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pic>
        <p:nvPicPr>
          <p:cNvPr id="86" name="Imagen 8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748078" y="6643667"/>
            <a:ext cx="144000" cy="144000"/>
          </a:xfrm>
          <a:prstGeom prst="rect">
            <a:avLst/>
          </a:prstGeom>
        </p:spPr>
      </p:pic>
      <p:sp>
        <p:nvSpPr>
          <p:cNvPr id="88" name="Rectángulo 135"/>
          <p:cNvSpPr/>
          <p:nvPr/>
        </p:nvSpPr>
        <p:spPr bwMode="auto">
          <a:xfrm>
            <a:off x="10387346" y="6598309"/>
            <a:ext cx="540595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0" name="Rectángulo 135"/>
          <p:cNvSpPr/>
          <p:nvPr/>
        </p:nvSpPr>
        <p:spPr bwMode="auto">
          <a:xfrm>
            <a:off x="10868026" y="6598309"/>
            <a:ext cx="539467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No 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7223568" y="6597352"/>
            <a:ext cx="1298761" cy="215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Aspectes  de millora</a:t>
            </a:r>
          </a:p>
        </p:txBody>
      </p:sp>
      <p:cxnSp>
        <p:nvCxnSpPr>
          <p:cNvPr id="109" name="Conector recto 108"/>
          <p:cNvCxnSpPr/>
          <p:nvPr/>
        </p:nvCxnSpPr>
        <p:spPr>
          <a:xfrm>
            <a:off x="8243540" y="6710398"/>
            <a:ext cx="576064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 bwMode="auto">
          <a:xfrm flipH="1">
            <a:off x="6960096" y="6591002"/>
            <a:ext cx="4339638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000000">
                    <a:lumMod val="0"/>
                    <a:lumOff val="100000"/>
                  </a:srgbClr>
                </a:gs>
                <a:gs pos="12000">
                  <a:srgbClr val="000000">
                    <a:lumMod val="50000"/>
                    <a:lumOff val="50000"/>
                  </a:srgbClr>
                </a:gs>
                <a:gs pos="100000">
                  <a:srgbClr val="000000">
                    <a:lumMod val="100000"/>
                  </a:srgbClr>
                </a:gs>
              </a:gsLst>
              <a:lin ang="10800000" scaled="1"/>
              <a:tileRect/>
            </a:gra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29" name="Imagen 128"/>
          <p:cNvPicPr>
            <a:picLocks noChangeAspect="1"/>
          </p:cNvPicPr>
          <p:nvPr/>
        </p:nvPicPr>
        <p:blipFill>
          <a:blip r:embed="rId7">
            <a:duotone>
              <a:srgbClr val="800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633" l="7227" r="9296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43346" y="6638954"/>
            <a:ext cx="144000" cy="144000"/>
          </a:xfrm>
          <a:prstGeom prst="rect">
            <a:avLst/>
          </a:prstGeom>
        </p:spPr>
      </p:pic>
      <p:sp>
        <p:nvSpPr>
          <p:cNvPr id="96" name="Rectángulo 95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79" name="Rectángulo 78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9" name="Imatge 7">
            <a:extLst>
              <a:ext uri="{FF2B5EF4-FFF2-40B4-BE49-F238E27FC236}">
                <a16:creationId xmlns:a16="http://schemas.microsoft.com/office/drawing/2014/main" id="{8525ACAC-3AC5-4335-9E26-8051BD4AEF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8423" y="1116652"/>
            <a:ext cx="540502" cy="540502"/>
          </a:xfrm>
          <a:prstGeom prst="rect">
            <a:avLst/>
          </a:prstGeom>
        </p:spPr>
      </p:pic>
      <p:pic>
        <p:nvPicPr>
          <p:cNvPr id="17" name="Imagen 16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571E0EE9-0538-4F11-907C-CB5C043051D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44"/>
          <a:stretch/>
        </p:blipFill>
        <p:spPr>
          <a:xfrm>
            <a:off x="541095" y="3911577"/>
            <a:ext cx="5338881" cy="2222164"/>
          </a:xfrm>
          <a:prstGeom prst="rect">
            <a:avLst/>
          </a:prstGeom>
        </p:spPr>
      </p:pic>
      <p:pic>
        <p:nvPicPr>
          <p:cNvPr id="15" name="Imagen 1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8141827D-221F-41F9-BC3C-36AF179B293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44"/>
          <a:stretch/>
        </p:blipFill>
        <p:spPr>
          <a:xfrm>
            <a:off x="567613" y="1700808"/>
            <a:ext cx="5277495" cy="2196614"/>
          </a:xfrm>
          <a:prstGeom prst="rect">
            <a:avLst/>
          </a:prstGeom>
        </p:spPr>
      </p:pic>
      <p:sp>
        <p:nvSpPr>
          <p:cNvPr id="83" name="Shape 170"/>
          <p:cNvSpPr/>
          <p:nvPr/>
        </p:nvSpPr>
        <p:spPr>
          <a:xfrm>
            <a:off x="2792739" y="2569352"/>
            <a:ext cx="886194" cy="8990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b="1" kern="0" dirty="0">
                <a:solidFill>
                  <a:srgbClr val="800000"/>
                </a:solidFill>
              </a:rPr>
              <a:t>67</a:t>
            </a:r>
            <a:r>
              <a:rPr kumimoji="0" lang="ca-ES" sz="1500" b="1" i="0" u="none" strike="noStrike" kern="0" cap="all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Helvetica Neue"/>
                <a:sym typeface="Helvetica Neue"/>
              </a:rPr>
              <a:t>%</a:t>
            </a:r>
          </a:p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all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Helvetica Neue"/>
                <a:sym typeface="Helvetica Neue"/>
              </a:rPr>
              <a:t>passed</a:t>
            </a:r>
            <a:endParaRPr kumimoji="0" lang="ca-ES" sz="1200" b="1" i="0" u="none" strike="noStrike" kern="0" cap="all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aphicFrame>
        <p:nvGraphicFramePr>
          <p:cNvPr id="69" name="Taula 14">
            <a:extLst>
              <a:ext uri="{FF2B5EF4-FFF2-40B4-BE49-F238E27FC236}">
                <a16:creationId xmlns:a16="http://schemas.microsoft.com/office/drawing/2014/main" id="{1C66981D-D548-4E69-8317-6E550C85E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67583"/>
              </p:ext>
            </p:extLst>
          </p:nvPr>
        </p:nvGraphicFramePr>
        <p:xfrm>
          <a:off x="7101146" y="3679096"/>
          <a:ext cx="3441232" cy="21945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862032">
                  <a:extLst>
                    <a:ext uri="{9D8B030D-6E8A-4147-A177-3AD203B41FA5}">
                      <a16:colId xmlns:a16="http://schemas.microsoft.com/office/drawing/2014/main" val="1615205091"/>
                    </a:ext>
                  </a:extLst>
                </a:gridCol>
                <a:gridCol w="789600">
                  <a:extLst>
                    <a:ext uri="{9D8B030D-6E8A-4147-A177-3AD203B41FA5}">
                      <a16:colId xmlns:a16="http://schemas.microsoft.com/office/drawing/2014/main" val="4208054835"/>
                    </a:ext>
                  </a:extLst>
                </a:gridCol>
                <a:gridCol w="78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122">
                <a:tc>
                  <a:txBody>
                    <a:bodyPr/>
                    <a:lstStyle/>
                    <a:p>
                      <a:endParaRPr lang="ca-E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Qualificació</a:t>
                      </a:r>
                    </a:p>
                  </a:txBody>
                  <a:tcPr marL="36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Acceptació</a:t>
                      </a:r>
                    </a:p>
                  </a:txBody>
                  <a:tcPr marL="36000" marR="3600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#Requisits</a:t>
                      </a:r>
                    </a:p>
                  </a:txBody>
                  <a:tcPr marL="108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34834878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#Mig casos</a:t>
                      </a:r>
                      <a:r>
                        <a:rPr lang="ca-ES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prova / requisit</a:t>
                      </a:r>
                      <a:endParaRPr lang="ca-E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213279341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#Total</a:t>
                      </a:r>
                      <a:r>
                        <a:rPr lang="ca-ES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casos prova</a:t>
                      </a:r>
                      <a:endParaRPr lang="ca-E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591940577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#Casos prova executats</a:t>
                      </a:r>
                    </a:p>
                  </a:txBody>
                  <a:tcPr marL="108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(62,5%)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(50,0%)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872189647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="1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ca-ES" sz="1000" b="0" i="1" dirty="0">
                        <a:solidFill>
                          <a:schemeClr val="bg1"/>
                        </a:solidFill>
                      </a:endParaRPr>
                    </a:p>
                  </a:txBody>
                  <a:tcPr marL="360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(60%)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(67%)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924867499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="1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Failed</a:t>
                      </a:r>
                      <a:endParaRPr lang="ca-ES" sz="1000" b="0" i="1" dirty="0">
                        <a:solidFill>
                          <a:schemeClr val="bg1"/>
                        </a:solidFill>
                      </a:endParaRPr>
                    </a:p>
                  </a:txBody>
                  <a:tcPr marL="360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(40%)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(33%)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333532228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="1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Blocked</a:t>
                      </a:r>
                      <a:endParaRPr lang="ca-ES" sz="1000" b="0" i="1" dirty="0">
                        <a:solidFill>
                          <a:schemeClr val="bg1"/>
                        </a:solidFill>
                      </a:endParaRPr>
                    </a:p>
                  </a:txBody>
                  <a:tcPr marL="360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(0%)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(0%)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977095404"/>
                  </a:ext>
                </a:extLst>
              </a:tr>
              <a:tr h="222122">
                <a:tc>
                  <a:txBody>
                    <a:bodyPr/>
                    <a:lstStyle/>
                    <a:p>
                      <a:r>
                        <a:rPr lang="ca-E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#Casos no executats</a:t>
                      </a:r>
                    </a:p>
                  </a:txBody>
                  <a:tcPr marL="108000" marR="3600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(37,5%)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a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(50,0%)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79671299"/>
                  </a:ext>
                </a:extLst>
              </a:tr>
            </a:tbl>
          </a:graphicData>
        </a:graphic>
      </p:graphicFrame>
      <p:sp>
        <p:nvSpPr>
          <p:cNvPr id="70" name="QuadreDeText 48">
            <a:extLst>
              <a:ext uri="{FF2B5EF4-FFF2-40B4-BE49-F238E27FC236}">
                <a16:creationId xmlns:a16="http://schemas.microsoft.com/office/drawing/2014/main" id="{4783B74C-BB94-4E7E-9A37-5CE86BA58A92}"/>
              </a:ext>
            </a:extLst>
          </p:cNvPr>
          <p:cNvSpPr txBox="1"/>
          <p:nvPr/>
        </p:nvSpPr>
        <p:spPr>
          <a:xfrm>
            <a:off x="7018057" y="5853629"/>
            <a:ext cx="3505036" cy="4770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ca-ES" sz="850" b="1" i="1" dirty="0">
                <a:solidFill>
                  <a:srgbClr val="800000"/>
                </a:solidFill>
                <a:latin typeface="+mj-lt"/>
                <a:cs typeface="+mn-cs"/>
              </a:rPr>
              <a:t>Passed/Failed: </a:t>
            </a:r>
            <a:r>
              <a:rPr lang="ca-ES" sz="800" dirty="0">
                <a:solidFill>
                  <a:srgbClr val="000000"/>
                </a:solidFill>
                <a:latin typeface="+mj-lt"/>
                <a:cs typeface="+mn-cs"/>
              </a:rPr>
              <a:t>Proves finalitzades correctament/incorrectament.</a:t>
            </a:r>
            <a:r>
              <a:rPr lang="ca-ES" sz="800" b="1" dirty="0">
                <a:solidFill>
                  <a:srgbClr val="000000"/>
                </a:solidFill>
                <a:latin typeface="+mj-lt"/>
                <a:cs typeface="+mn-cs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ca-ES" sz="850" b="1" i="1" dirty="0">
                <a:solidFill>
                  <a:srgbClr val="800000"/>
                </a:solidFill>
                <a:latin typeface="+mj-lt"/>
                <a:cs typeface="+mn-cs"/>
              </a:rPr>
              <a:t>Blocked: </a:t>
            </a:r>
            <a:r>
              <a:rPr lang="ca-ES" sz="800" dirty="0">
                <a:solidFill>
                  <a:srgbClr val="000000"/>
                </a:solidFill>
                <a:latin typeface="+mj-lt"/>
                <a:cs typeface="+mn-cs"/>
              </a:rPr>
              <a:t>Proves no finalitzades perquè un defecte previ ha de quedar resolt abans d’executar-se la prova.</a:t>
            </a:r>
            <a:endParaRPr lang="ca-ES" sz="800" b="1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pic>
        <p:nvPicPr>
          <p:cNvPr id="91" name="Imagen 90">
            <a:extLst>
              <a:ext uri="{FF2B5EF4-FFF2-40B4-BE49-F238E27FC236}">
                <a16:creationId xmlns:a16="http://schemas.microsoft.com/office/drawing/2014/main" id="{E8FCA138-32D6-43C5-99B0-CD368651FF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2711624" y="1795695"/>
            <a:ext cx="144000" cy="144000"/>
          </a:xfrm>
          <a:prstGeom prst="rect">
            <a:avLst/>
          </a:prstGeom>
        </p:spPr>
      </p:pic>
      <p:pic>
        <p:nvPicPr>
          <p:cNvPr id="98" name="Imagen 97">
            <a:extLst>
              <a:ext uri="{FF2B5EF4-FFF2-40B4-BE49-F238E27FC236}">
                <a16:creationId xmlns:a16="http://schemas.microsoft.com/office/drawing/2014/main" id="{47D54BB5-F1E1-43B7-A573-E95488F162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2711624" y="3992309"/>
            <a:ext cx="144000" cy="144000"/>
          </a:xfrm>
          <a:prstGeom prst="rect">
            <a:avLst/>
          </a:prstGeom>
        </p:spPr>
      </p:pic>
      <p:sp>
        <p:nvSpPr>
          <p:cNvPr id="100" name="Shape 170">
            <a:extLst>
              <a:ext uri="{FF2B5EF4-FFF2-40B4-BE49-F238E27FC236}">
                <a16:creationId xmlns:a16="http://schemas.microsoft.com/office/drawing/2014/main" id="{0040B19E-2764-459B-A878-9280FC56D288}"/>
              </a:ext>
            </a:extLst>
          </p:cNvPr>
          <p:cNvSpPr/>
          <p:nvPr/>
        </p:nvSpPr>
        <p:spPr>
          <a:xfrm>
            <a:off x="2761534" y="4776376"/>
            <a:ext cx="886194" cy="8990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b="1" kern="0" dirty="0">
                <a:solidFill>
                  <a:srgbClr val="800000"/>
                </a:solidFill>
              </a:rPr>
              <a:t>60</a:t>
            </a:r>
            <a:r>
              <a:rPr kumimoji="0" lang="ca-ES" sz="1500" b="1" i="0" u="none" strike="noStrike" kern="0" cap="all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Helvetica Neue"/>
                <a:sym typeface="Helvetica Neue"/>
              </a:rPr>
              <a:t>%</a:t>
            </a:r>
          </a:p>
          <a:p>
            <a:pPr marL="0" marR="0" lvl="0" indent="0" algn="ctr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all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Helvetica Neue"/>
                <a:sym typeface="Helvetica Neue"/>
              </a:rPr>
              <a:t>passed</a:t>
            </a:r>
            <a:endParaRPr kumimoji="0" lang="ca-ES" sz="1200" b="1" i="0" u="none" strike="noStrike" kern="0" cap="all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102" name="Proceso 79">
            <a:extLst>
              <a:ext uri="{FF2B5EF4-FFF2-40B4-BE49-F238E27FC236}">
                <a16:creationId xmlns:a16="http://schemas.microsoft.com/office/drawing/2014/main" id="{6AAF764D-424B-4A01-B27F-CE416B390B1A}"/>
              </a:ext>
            </a:extLst>
          </p:cNvPr>
          <p:cNvSpPr/>
          <p:nvPr/>
        </p:nvSpPr>
        <p:spPr>
          <a:xfrm>
            <a:off x="2800410" y="2620134"/>
            <a:ext cx="786559" cy="810368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5" name="Proceso 79">
            <a:extLst>
              <a:ext uri="{FF2B5EF4-FFF2-40B4-BE49-F238E27FC236}">
                <a16:creationId xmlns:a16="http://schemas.microsoft.com/office/drawing/2014/main" id="{EA6DDA2C-CD82-4BA2-8F89-F4E0B0837D77}"/>
              </a:ext>
            </a:extLst>
          </p:cNvPr>
          <p:cNvSpPr/>
          <p:nvPr/>
        </p:nvSpPr>
        <p:spPr>
          <a:xfrm>
            <a:off x="2811351" y="4828113"/>
            <a:ext cx="786559" cy="810368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D1C85226-AE88-4336-8B89-BC61EA8D1C54}"/>
              </a:ext>
            </a:extLst>
          </p:cNvPr>
          <p:cNvSpPr txBox="1"/>
          <p:nvPr/>
        </p:nvSpPr>
        <p:spPr>
          <a:xfrm>
            <a:off x="2875907" y="1731881"/>
            <a:ext cx="434115" cy="230832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ca-ES" sz="900" b="1" dirty="0">
                <a:latin typeface="Arial" panose="020B0604020202020204" pitchFamily="34" charset="0"/>
              </a:rPr>
              <a:t>&lt; 100%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8B9A7AE9-E1A6-4B55-BA18-31722AB37B68}"/>
              </a:ext>
            </a:extLst>
          </p:cNvPr>
          <p:cNvSpPr txBox="1"/>
          <p:nvPr/>
        </p:nvSpPr>
        <p:spPr>
          <a:xfrm>
            <a:off x="2875907" y="3922151"/>
            <a:ext cx="434115" cy="230832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ca-ES" sz="900" b="1" dirty="0">
                <a:latin typeface="Arial" panose="020B0604020202020204" pitchFamily="34" charset="0"/>
              </a:rPr>
              <a:t>&lt; 100%</a:t>
            </a:r>
          </a:p>
        </p:txBody>
      </p:sp>
      <p:pic>
        <p:nvPicPr>
          <p:cNvPr id="20" name="Imagen 19" descr="Una captura de pantalla de un celular&#10;&#10;Descripción generada automáticamente">
            <a:extLst>
              <a:ext uri="{FF2B5EF4-FFF2-40B4-BE49-F238E27FC236}">
                <a16:creationId xmlns:a16="http://schemas.microsoft.com/office/drawing/2014/main" id="{DD637F9E-7FAE-4BC1-A2AB-2FD32A1F13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45"/>
          <a:stretch/>
        </p:blipFill>
        <p:spPr>
          <a:xfrm>
            <a:off x="6640326" y="1432898"/>
            <a:ext cx="5336892" cy="1961011"/>
          </a:xfrm>
          <a:prstGeom prst="rect">
            <a:avLst/>
          </a:prstGeom>
        </p:spPr>
      </p:pic>
      <p:pic>
        <p:nvPicPr>
          <p:cNvPr id="33" name="Imagen 32">
            <a:hlinkClick r:id="rId13" action="ppaction://hlinksldjump"/>
            <a:extLst>
              <a:ext uri="{FF2B5EF4-FFF2-40B4-BE49-F238E27FC236}">
                <a16:creationId xmlns:a16="http://schemas.microsoft.com/office/drawing/2014/main" id="{0363EFFC-C1D9-4EF6-A700-BF47B0F5FC6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1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5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47170"/>
            <a:ext cx="11160338" cy="699746"/>
          </a:xfrm>
        </p:spPr>
        <p:txBody>
          <a:bodyPr/>
          <a:lstStyle/>
          <a:p>
            <a:pPr marL="357188" indent="-357188"/>
            <a:r>
              <a:rPr lang="ca-ES" dirty="0"/>
              <a:t>1. Qualitat de la nova versió a publicar</a:t>
            </a:r>
            <a:br>
              <a:rPr lang="ca-ES" dirty="0"/>
            </a:br>
            <a:r>
              <a:rPr lang="ca-ES" sz="2215" dirty="0"/>
              <a:t>Codi Font				</a:t>
            </a:r>
            <a:endParaRPr lang="ca-ES" sz="1000" dirty="0"/>
          </a:p>
        </p:txBody>
      </p:sp>
      <p:sp>
        <p:nvSpPr>
          <p:cNvPr id="68" name="Rectángulo 135"/>
          <p:cNvSpPr/>
          <p:nvPr/>
        </p:nvSpPr>
        <p:spPr bwMode="auto">
          <a:xfrm>
            <a:off x="9137082" y="6598309"/>
            <a:ext cx="1329848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Llindar d’acceptació  </a:t>
            </a:r>
            <a:r>
              <a:rPr lang="ca-ES" sz="700" dirty="0"/>
              <a:t>–</a:t>
            </a:r>
            <a:endParaRPr kumimoji="0" lang="ca-ES" sz="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068033" y="1180510"/>
            <a:ext cx="1027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Petita: </a:t>
            </a:r>
            <a:r>
              <a:rPr lang="ca-ES" sz="700" b="0" dirty="0">
                <a:latin typeface="Calibri" panose="020F0502020204030204" pitchFamily="34" charset="0"/>
              </a:rPr>
              <a:t>&lt;200 K</a:t>
            </a:r>
          </a:p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Mitjana: </a:t>
            </a:r>
            <a:r>
              <a:rPr lang="ca-ES" sz="700" b="0" dirty="0">
                <a:latin typeface="Calibri" panose="020F0502020204030204" pitchFamily="34" charset="0"/>
              </a:rPr>
              <a:t>200-500 K</a:t>
            </a:r>
          </a:p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Gran: </a:t>
            </a:r>
            <a:r>
              <a:rPr lang="ca-ES" sz="700" b="0" dirty="0">
                <a:latin typeface="Calibri" panose="020F0502020204030204" pitchFamily="34" charset="0"/>
              </a:rPr>
              <a:t>500-1000 K</a:t>
            </a:r>
          </a:p>
          <a:p>
            <a:pPr>
              <a:spcBef>
                <a:spcPts val="0"/>
              </a:spcBef>
            </a:pPr>
            <a:r>
              <a:rPr lang="ca-ES" sz="700" dirty="0">
                <a:latin typeface="Calibri" panose="020F0502020204030204" pitchFamily="34" charset="0"/>
              </a:rPr>
              <a:t>Extra Gran: </a:t>
            </a:r>
            <a:r>
              <a:rPr lang="ca-ES" sz="700" b="0" dirty="0">
                <a:latin typeface="Calibri" panose="020F0502020204030204" pitchFamily="34" charset="0"/>
              </a:rPr>
              <a:t>&gt;1000 K</a:t>
            </a:r>
          </a:p>
        </p:txBody>
      </p:sp>
      <p:pic>
        <p:nvPicPr>
          <p:cNvPr id="86" name="Imagen 8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748078" y="6643667"/>
            <a:ext cx="144000" cy="144000"/>
          </a:xfrm>
          <a:prstGeom prst="rect">
            <a:avLst/>
          </a:prstGeom>
        </p:spPr>
      </p:pic>
      <p:sp>
        <p:nvSpPr>
          <p:cNvPr id="88" name="Rectángulo 135"/>
          <p:cNvSpPr/>
          <p:nvPr/>
        </p:nvSpPr>
        <p:spPr bwMode="auto">
          <a:xfrm>
            <a:off x="10387346" y="6598309"/>
            <a:ext cx="540595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0" name="Rectángulo 135"/>
          <p:cNvSpPr/>
          <p:nvPr/>
        </p:nvSpPr>
        <p:spPr bwMode="auto">
          <a:xfrm>
            <a:off x="10868026" y="6598309"/>
            <a:ext cx="539467" cy="2347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0" dirty="0">
                <a:latin typeface="Arial" charset="0"/>
              </a:rPr>
              <a:t>No assolit</a:t>
            </a:r>
            <a:endParaRPr kumimoji="0" lang="ca-ES" sz="7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7223568" y="6597352"/>
            <a:ext cx="1298761" cy="2154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800" dirty="0">
                <a:solidFill>
                  <a:srgbClr val="C00000"/>
                </a:solidFill>
                <a:latin typeface="Arial" charset="0"/>
              </a:rPr>
              <a:t>Aspectes  de millora</a:t>
            </a:r>
          </a:p>
        </p:txBody>
      </p:sp>
      <p:cxnSp>
        <p:nvCxnSpPr>
          <p:cNvPr id="109" name="Conector recto 108"/>
          <p:cNvCxnSpPr/>
          <p:nvPr/>
        </p:nvCxnSpPr>
        <p:spPr>
          <a:xfrm>
            <a:off x="8243540" y="6710398"/>
            <a:ext cx="576064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 bwMode="auto">
          <a:xfrm flipH="1">
            <a:off x="6960096" y="6591002"/>
            <a:ext cx="4339638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000000">
                    <a:lumMod val="0"/>
                    <a:lumOff val="100000"/>
                  </a:srgbClr>
                </a:gs>
                <a:gs pos="12000">
                  <a:srgbClr val="000000">
                    <a:lumMod val="50000"/>
                    <a:lumOff val="50000"/>
                  </a:srgbClr>
                </a:gs>
                <a:gs pos="100000">
                  <a:srgbClr val="000000">
                    <a:lumMod val="100000"/>
                  </a:srgbClr>
                </a:gs>
              </a:gsLst>
              <a:lin ang="10800000" scaled="1"/>
              <a:tileRect/>
            </a:gra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29" name="Imagen 128"/>
          <p:cNvPicPr>
            <a:picLocks noChangeAspect="1"/>
          </p:cNvPicPr>
          <p:nvPr/>
        </p:nvPicPr>
        <p:blipFill>
          <a:blip r:embed="rId5">
            <a:duotone>
              <a:srgbClr val="800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633" l="7227" r="9296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43346" y="6638954"/>
            <a:ext cx="144000" cy="144000"/>
          </a:xfrm>
          <a:prstGeom prst="rect">
            <a:avLst/>
          </a:prstGeom>
        </p:spPr>
      </p:pic>
      <p:sp>
        <p:nvSpPr>
          <p:cNvPr id="96" name="Rectángulo 95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79" name="Rectángulo 78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7" name="Rectangle 10">
            <a:extLst>
              <a:ext uri="{FF2B5EF4-FFF2-40B4-BE49-F238E27FC236}">
                <a16:creationId xmlns:a16="http://schemas.microsoft.com/office/drawing/2014/main" id="{BC15D5A7-514B-4635-B5BF-3CECE54E3800}"/>
              </a:ext>
            </a:extLst>
          </p:cNvPr>
          <p:cNvSpPr/>
          <p:nvPr/>
        </p:nvSpPr>
        <p:spPr>
          <a:xfrm>
            <a:off x="632916" y="1174479"/>
            <a:ext cx="4382963" cy="48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bIns="0" rtlCol="0" anchor="t" anchorCtr="0"/>
          <a:lstStyle/>
          <a:p>
            <a:pPr lvl="0" algn="ctr"/>
            <a:r>
              <a:rPr lang="ca-ES" sz="1200" b="1" dirty="0">
                <a:solidFill>
                  <a:srgbClr val="FFFFFF"/>
                </a:solidFill>
                <a:latin typeface="Arial" panose="020B0604020202020204" pitchFamily="34" charset="0"/>
              </a:rPr>
              <a:t>Estat del codi font</a:t>
            </a:r>
          </a:p>
          <a:p>
            <a:pPr lvl="0" algn="ctr"/>
            <a:r>
              <a:rPr lang="ca-ES" sz="700" dirty="0">
                <a:solidFill>
                  <a:srgbClr val="FFFFFF"/>
                </a:solidFill>
                <a:latin typeface="Arial" panose="020B0604020202020204" pitchFamily="34" charset="0"/>
              </a:rPr>
              <a:t>Darrera actualització: </a:t>
            </a:r>
            <a:r>
              <a:rPr lang="ca-ES" sz="700" dirty="0" err="1">
                <a:solidFill>
                  <a:srgbClr val="FFFFFF"/>
                </a:solidFill>
                <a:latin typeface="Arial" panose="020B0604020202020204" pitchFamily="34" charset="0"/>
              </a:rPr>
              <a:t>dd</a:t>
            </a:r>
            <a:r>
              <a:rPr lang="ca-ES" sz="700" dirty="0">
                <a:solidFill>
                  <a:srgbClr val="FFFFFF"/>
                </a:solidFill>
                <a:latin typeface="Arial" panose="020B0604020202020204" pitchFamily="34" charset="0"/>
              </a:rPr>
              <a:t>/mm/</a:t>
            </a:r>
            <a:r>
              <a:rPr lang="ca-ES" sz="700" dirty="0" err="1">
                <a:solidFill>
                  <a:srgbClr val="FFFFFF"/>
                </a:solidFill>
                <a:latin typeface="Arial" panose="020B0604020202020204" pitchFamily="34" charset="0"/>
              </a:rPr>
              <a:t>aaaa</a:t>
            </a:r>
            <a:endParaRPr lang="ca-ES" sz="7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/>
            <a:r>
              <a:rPr lang="ca-ES" sz="900" b="1" dirty="0">
                <a:solidFill>
                  <a:srgbClr val="FFFFFF"/>
                </a:solidFill>
                <a:latin typeface="Arial" panose="020B0604020202020204" pitchFamily="34" charset="0"/>
              </a:rPr>
              <a:t>xxx línies de codi (Mida </a:t>
            </a:r>
            <a:r>
              <a:rPr lang="ca-ES" sz="9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</a:t>
            </a:r>
            <a:r>
              <a:rPr lang="ca-ES" sz="900" b="1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99" name="Imatge 7">
            <a:extLst>
              <a:ext uri="{FF2B5EF4-FFF2-40B4-BE49-F238E27FC236}">
                <a16:creationId xmlns:a16="http://schemas.microsoft.com/office/drawing/2014/main" id="{8525ACAC-3AC5-4335-9E26-8051BD4AEF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400" y="1134335"/>
            <a:ext cx="410446" cy="540502"/>
          </a:xfrm>
          <a:prstGeom prst="rect">
            <a:avLst/>
          </a:prstGeom>
        </p:spPr>
      </p:pic>
      <p:graphicFrame>
        <p:nvGraphicFramePr>
          <p:cNvPr id="101" name="Chart 169">
            <a:extLst>
              <a:ext uri="{FF2B5EF4-FFF2-40B4-BE49-F238E27FC236}">
                <a16:creationId xmlns:a16="http://schemas.microsoft.com/office/drawing/2014/main" id="{2FCC967E-E965-44B4-9DDE-572D7DB57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858220"/>
              </p:ext>
            </p:extLst>
          </p:nvPr>
        </p:nvGraphicFramePr>
        <p:xfrm>
          <a:off x="586178" y="1844153"/>
          <a:ext cx="1584000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3" name="Chart 169">
            <a:extLst>
              <a:ext uri="{FF2B5EF4-FFF2-40B4-BE49-F238E27FC236}">
                <a16:creationId xmlns:a16="http://schemas.microsoft.com/office/drawing/2014/main" id="{5F98C76E-F944-4F5C-8498-E7B0ED651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211036"/>
              </p:ext>
            </p:extLst>
          </p:nvPr>
        </p:nvGraphicFramePr>
        <p:xfrm>
          <a:off x="2070096" y="2919216"/>
          <a:ext cx="1584000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04" name="Elipse 103">
            <a:extLst>
              <a:ext uri="{FF2B5EF4-FFF2-40B4-BE49-F238E27FC236}">
                <a16:creationId xmlns:a16="http://schemas.microsoft.com/office/drawing/2014/main" id="{49CDA2F9-36A5-4D8B-8205-378BFD88A3A1}"/>
              </a:ext>
            </a:extLst>
          </p:cNvPr>
          <p:cNvSpPr/>
          <p:nvPr/>
        </p:nvSpPr>
        <p:spPr bwMode="auto">
          <a:xfrm>
            <a:off x="2358096" y="3208095"/>
            <a:ext cx="1008000" cy="100624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600" b="1" dirty="0">
                <a:solidFill>
                  <a:srgbClr val="9A0000"/>
                </a:solidFill>
                <a:latin typeface="Arial" charset="0"/>
              </a:rPr>
              <a:t>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700" b="1" dirty="0">
                <a:latin typeface="Arial" charset="0"/>
              </a:rPr>
              <a:t>VIOLACIONS </a:t>
            </a:r>
            <a:r>
              <a:rPr kumimoji="0" lang="ca-ES" sz="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BLOQUEJANTS</a:t>
            </a:r>
            <a:endParaRPr kumimoji="0" lang="ca-ES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3FEF90AC-3EF4-42C4-8EB0-EE18D7F8B573}"/>
              </a:ext>
            </a:extLst>
          </p:cNvPr>
          <p:cNvSpPr/>
          <p:nvPr/>
        </p:nvSpPr>
        <p:spPr bwMode="auto">
          <a:xfrm>
            <a:off x="870578" y="2128553"/>
            <a:ext cx="1015200" cy="1015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b="1" dirty="0">
                <a:solidFill>
                  <a:srgbClr val="9E0000"/>
                </a:solidFill>
                <a:latin typeface="Arial" charset="0"/>
              </a:rPr>
              <a:t>14,2%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% NOU CODI DUPLICAT</a:t>
            </a:r>
            <a:endParaRPr kumimoji="0" lang="ca-ES" sz="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10" name="Chart 169">
            <a:extLst>
              <a:ext uri="{FF2B5EF4-FFF2-40B4-BE49-F238E27FC236}">
                <a16:creationId xmlns:a16="http://schemas.microsoft.com/office/drawing/2014/main" id="{6B11F42F-2270-497D-A0CE-8F023E462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708583"/>
              </p:ext>
            </p:extLst>
          </p:nvPr>
        </p:nvGraphicFramePr>
        <p:xfrm>
          <a:off x="3554014" y="1870074"/>
          <a:ext cx="1584000" cy="15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11" name="Elipse 110">
            <a:extLst>
              <a:ext uri="{FF2B5EF4-FFF2-40B4-BE49-F238E27FC236}">
                <a16:creationId xmlns:a16="http://schemas.microsoft.com/office/drawing/2014/main" id="{D500DD48-C92F-4D0A-B97D-2A3E1FFEDD75}"/>
              </a:ext>
            </a:extLst>
          </p:cNvPr>
          <p:cNvSpPr/>
          <p:nvPr/>
        </p:nvSpPr>
        <p:spPr bwMode="auto">
          <a:xfrm>
            <a:off x="3842014" y="2158953"/>
            <a:ext cx="1008000" cy="100624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600" b="1" dirty="0">
                <a:solidFill>
                  <a:srgbClr val="9A0000"/>
                </a:solidFill>
                <a:latin typeface="Arial" charset="0"/>
              </a:rPr>
              <a:t>0</a:t>
            </a:r>
          </a:p>
          <a:p>
            <a:pPr algn="ctr" eaLnBrk="1" hangingPunct="1">
              <a:spcBef>
                <a:spcPts val="0"/>
              </a:spcBef>
            </a:pPr>
            <a:r>
              <a:rPr lang="ca-ES" sz="700" b="1" dirty="0">
                <a:latin typeface="Arial" charset="0"/>
              </a:rPr>
              <a:t>VIOLACIONS CRÍTIQUES</a:t>
            </a:r>
          </a:p>
        </p:txBody>
      </p:sp>
      <p:graphicFrame>
        <p:nvGraphicFramePr>
          <p:cNvPr id="113" name="Tabla 112">
            <a:extLst>
              <a:ext uri="{FF2B5EF4-FFF2-40B4-BE49-F238E27FC236}">
                <a16:creationId xmlns:a16="http://schemas.microsoft.com/office/drawing/2014/main" id="{6020784C-5E6C-451C-B475-AE05AEBD9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065697"/>
              </p:ext>
            </p:extLst>
          </p:nvPr>
        </p:nvGraphicFramePr>
        <p:xfrm>
          <a:off x="757318" y="4618941"/>
          <a:ext cx="3648426" cy="9361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5444">
                  <a:extLst>
                    <a:ext uri="{9D8B030D-6E8A-4147-A177-3AD203B41FA5}">
                      <a16:colId xmlns:a16="http://schemas.microsoft.com/office/drawing/2014/main" val="102168287"/>
                    </a:ext>
                  </a:extLst>
                </a:gridCol>
                <a:gridCol w="855444">
                  <a:extLst>
                    <a:ext uri="{9D8B030D-6E8A-4147-A177-3AD203B41FA5}">
                      <a16:colId xmlns:a16="http://schemas.microsoft.com/office/drawing/2014/main" val="2360632396"/>
                    </a:ext>
                  </a:extLst>
                </a:gridCol>
                <a:gridCol w="592230">
                  <a:extLst>
                    <a:ext uri="{9D8B030D-6E8A-4147-A177-3AD203B41FA5}">
                      <a16:colId xmlns:a16="http://schemas.microsoft.com/office/drawing/2014/main" val="4149996515"/>
                    </a:ext>
                  </a:extLst>
                </a:gridCol>
                <a:gridCol w="575965">
                  <a:extLst>
                    <a:ext uri="{9D8B030D-6E8A-4147-A177-3AD203B41FA5}">
                      <a16:colId xmlns:a16="http://schemas.microsoft.com/office/drawing/2014/main" val="2070706743"/>
                    </a:ext>
                  </a:extLst>
                </a:gridCol>
                <a:gridCol w="769343">
                  <a:extLst>
                    <a:ext uri="{9D8B030D-6E8A-4147-A177-3AD203B41FA5}">
                      <a16:colId xmlns:a16="http://schemas.microsoft.com/office/drawing/2014/main" val="1319065267"/>
                    </a:ext>
                  </a:extLst>
                </a:gridCol>
              </a:tblGrid>
              <a:tr h="415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Mòdul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Característica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Versió Anterior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Versió</a:t>
                      </a:r>
                    </a:p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Actual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 err="1">
                          <a:effectLst/>
                        </a:rPr>
                        <a:t>Increment</a:t>
                      </a:r>
                      <a:r>
                        <a:rPr lang="es-ES" sz="1000" u="none" strike="noStrike" dirty="0">
                          <a:effectLst/>
                        </a:rPr>
                        <a:t> de </a:t>
                      </a:r>
                      <a:r>
                        <a:rPr lang="es-ES" sz="1000" u="none" strike="noStrike" dirty="0" err="1">
                          <a:effectLst/>
                        </a:rPr>
                        <a:t>codi</a:t>
                      </a:r>
                      <a:r>
                        <a:rPr lang="es-ES" sz="1000" u="none" strike="noStrike" dirty="0">
                          <a:effectLst/>
                        </a:rPr>
                        <a:t> actual**</a:t>
                      </a:r>
                      <a:endParaRPr lang="es-ES" sz="10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01953"/>
                  </a:ext>
                </a:extLst>
              </a:tr>
              <a:tr h="18693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Mòdul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Blocker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1162453"/>
                  </a:ext>
                </a:extLst>
              </a:tr>
              <a:tr h="166916">
                <a:tc vMerge="1">
                  <a:txBody>
                    <a:bodyPr/>
                    <a:lstStyle/>
                    <a:p>
                      <a:pPr algn="ctr" rtl="0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Critical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7915581"/>
                  </a:ext>
                </a:extLst>
              </a:tr>
              <a:tr h="166916">
                <a:tc vMerge="1">
                  <a:txBody>
                    <a:bodyPr/>
                    <a:lstStyle/>
                    <a:p>
                      <a:pPr algn="ctr" rtl="0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% Duplicats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6949405"/>
                  </a:ext>
                </a:extLst>
              </a:tr>
            </a:tbl>
          </a:graphicData>
        </a:graphic>
      </p:graphicFrame>
      <p:sp>
        <p:nvSpPr>
          <p:cNvPr id="114" name="QuadreDeText 48">
            <a:extLst>
              <a:ext uri="{FF2B5EF4-FFF2-40B4-BE49-F238E27FC236}">
                <a16:creationId xmlns:a16="http://schemas.microsoft.com/office/drawing/2014/main" id="{BEEF878D-5673-4575-A955-899E501F27D6}"/>
              </a:ext>
            </a:extLst>
          </p:cNvPr>
          <p:cNvSpPr txBox="1"/>
          <p:nvPr/>
        </p:nvSpPr>
        <p:spPr>
          <a:xfrm>
            <a:off x="695400" y="5578279"/>
            <a:ext cx="32097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750" dirty="0"/>
              <a:t>(**) Respecte la versió anterior.</a:t>
            </a:r>
            <a:endParaRPr lang="ca-ES" sz="750" b="0" dirty="0"/>
          </a:p>
        </p:txBody>
      </p:sp>
      <p:sp>
        <p:nvSpPr>
          <p:cNvPr id="77" name="Proceso 79">
            <a:extLst>
              <a:ext uri="{FF2B5EF4-FFF2-40B4-BE49-F238E27FC236}">
                <a16:creationId xmlns:a16="http://schemas.microsoft.com/office/drawing/2014/main" id="{2C9660EA-61ED-49DD-86E7-3D07685F502E}"/>
              </a:ext>
            </a:extLst>
          </p:cNvPr>
          <p:cNvSpPr/>
          <p:nvPr/>
        </p:nvSpPr>
        <p:spPr>
          <a:xfrm>
            <a:off x="967731" y="2208622"/>
            <a:ext cx="786559" cy="810368"/>
          </a:xfrm>
          <a:prstGeom prst="flowChartProcess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F91781B5-D7F4-47AF-AEE5-EEB00A4DB730}"/>
              </a:ext>
            </a:extLst>
          </p:cNvPr>
          <p:cNvSpPr/>
          <p:nvPr/>
        </p:nvSpPr>
        <p:spPr>
          <a:xfrm>
            <a:off x="6312024" y="1196752"/>
            <a:ext cx="5400600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Evolució</a:t>
            </a:r>
            <a:endParaRPr lang="ca-ES">
              <a:cs typeface="Calibri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987E3D2F-8506-493E-AA68-795BD3FC4DD1}"/>
              </a:ext>
            </a:extLst>
          </p:cNvPr>
          <p:cNvGrpSpPr/>
          <p:nvPr/>
        </p:nvGrpSpPr>
        <p:grpSpPr>
          <a:xfrm>
            <a:off x="6960095" y="4077072"/>
            <a:ext cx="4104456" cy="2376264"/>
            <a:chOff x="6672063" y="4221088"/>
            <a:chExt cx="4104456" cy="2376264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005E328F-EB17-44E7-99AF-37362040516D}"/>
                </a:ext>
              </a:extLst>
            </p:cNvPr>
            <p:cNvSpPr/>
            <p:nvPr/>
          </p:nvSpPr>
          <p:spPr>
            <a:xfrm>
              <a:off x="6672063" y="4221088"/>
              <a:ext cx="4104456" cy="2376264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aphicFrame>
          <p:nvGraphicFramePr>
            <p:cNvPr id="120" name="Gráfico 119">
              <a:extLst>
                <a:ext uri="{FF2B5EF4-FFF2-40B4-BE49-F238E27FC236}">
                  <a16:creationId xmlns:a16="http://schemas.microsoft.com/office/drawing/2014/main" id="{CAC9EE20-9591-41D0-A73A-1BB6BBC9751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10337956"/>
                </p:ext>
              </p:extLst>
            </p:nvPr>
          </p:nvGraphicFramePr>
          <p:xfrm>
            <a:off x="6972127" y="4409577"/>
            <a:ext cx="3510136" cy="19476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3006FE94-9E9B-4FB4-BFE4-8AA9E30B1E04}"/>
                </a:ext>
              </a:extLst>
            </p:cNvPr>
            <p:cNvSpPr txBox="1"/>
            <p:nvPr/>
          </p:nvSpPr>
          <p:spPr>
            <a:xfrm>
              <a:off x="8048432" y="6309320"/>
              <a:ext cx="1351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Increment del codi</a:t>
              </a: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9D99E729-94D1-41D7-9A0F-C42D86EF250A}"/>
              </a:ext>
            </a:extLst>
          </p:cNvPr>
          <p:cNvGrpSpPr/>
          <p:nvPr/>
        </p:nvGrpSpPr>
        <p:grpSpPr>
          <a:xfrm>
            <a:off x="6312024" y="1643583"/>
            <a:ext cx="5400600" cy="2376264"/>
            <a:chOff x="6023992" y="1916832"/>
            <a:chExt cx="5400600" cy="2376264"/>
          </a:xfrm>
        </p:grpSpPr>
        <p:graphicFrame>
          <p:nvGraphicFramePr>
            <p:cNvPr id="118" name="Gráfico 117">
              <a:extLst>
                <a:ext uri="{FF2B5EF4-FFF2-40B4-BE49-F238E27FC236}">
                  <a16:creationId xmlns:a16="http://schemas.microsoft.com/office/drawing/2014/main" id="{5A50151F-EBE1-4E21-80C0-698C7D9F7B2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9744922"/>
                </p:ext>
              </p:extLst>
            </p:nvPr>
          </p:nvGraphicFramePr>
          <p:xfrm>
            <a:off x="6023992" y="1957604"/>
            <a:ext cx="5400600" cy="23354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1D35840-A0BE-462F-B7A1-56A876090F0C}"/>
                </a:ext>
              </a:extLst>
            </p:cNvPr>
            <p:cNvSpPr/>
            <p:nvPr/>
          </p:nvSpPr>
          <p:spPr>
            <a:xfrm>
              <a:off x="6023992" y="1916832"/>
              <a:ext cx="5400600" cy="2335492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Imagen 34">
            <a:extLst>
              <a:ext uri="{FF2B5EF4-FFF2-40B4-BE49-F238E27FC236}">
                <a16:creationId xmlns:a16="http://schemas.microsoft.com/office/drawing/2014/main" id="{B6D581F3-F3A6-49BB-9F21-1CDC1EAA80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98963" y="1781141"/>
            <a:ext cx="144000" cy="144000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81DA2407-29E0-42E9-8A62-929E014D03AE}"/>
              </a:ext>
            </a:extLst>
          </p:cNvPr>
          <p:cNvSpPr txBox="1"/>
          <p:nvPr/>
        </p:nvSpPr>
        <p:spPr>
          <a:xfrm>
            <a:off x="1270809" y="1728737"/>
            <a:ext cx="483481" cy="230832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900" b="1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&gt; 10%</a:t>
            </a:r>
          </a:p>
        </p:txBody>
      </p:sp>
      <p:pic>
        <p:nvPicPr>
          <p:cNvPr id="37" name="Imagen 36">
            <a:hlinkClick r:id="rId13" action="ppaction://hlinksldjump"/>
            <a:extLst>
              <a:ext uri="{FF2B5EF4-FFF2-40B4-BE49-F238E27FC236}">
                <a16:creationId xmlns:a16="http://schemas.microsoft.com/office/drawing/2014/main" id="{E151F23E-9F2A-4FEE-9256-13096F634F7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9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6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362056"/>
            <a:ext cx="11160338" cy="647700"/>
          </a:xfrm>
        </p:spPr>
        <p:txBody>
          <a:bodyPr/>
          <a:lstStyle/>
          <a:p>
            <a:pPr marL="357188" indent="-357188"/>
            <a:r>
              <a:rPr lang="ca-ES" dirty="0"/>
              <a:t>2.1 Detall estat qualitat nova versió a publicar</a:t>
            </a:r>
            <a:br>
              <a:rPr lang="ca-ES" dirty="0"/>
            </a:br>
            <a:r>
              <a:rPr lang="ca-ES" sz="2215" dirty="0"/>
              <a:t>Defectes oberts* més </a:t>
            </a:r>
            <a:r>
              <a:rPr lang="ca-ES" sz="2215" dirty="0" smtClean="0"/>
              <a:t>importants**</a:t>
            </a:r>
            <a:endParaRPr lang="ca-ES" dirty="0"/>
          </a:p>
        </p:txBody>
      </p:sp>
      <p:sp>
        <p:nvSpPr>
          <p:cNvPr id="10" name="Rectángulo 9"/>
          <p:cNvSpPr/>
          <p:nvPr/>
        </p:nvSpPr>
        <p:spPr>
          <a:xfrm>
            <a:off x="4623846" y="6453336"/>
            <a:ext cx="4475905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a-ES" sz="800" b="0" dirty="0"/>
              <a:t>*S’inclouen en els defectes oberts els que es troben a </a:t>
            </a:r>
            <a:r>
              <a:rPr lang="ca-ES" sz="800" b="0" dirty="0" smtClean="0"/>
              <a:t>ALM-</a:t>
            </a:r>
            <a:r>
              <a:rPr lang="ca-ES" sz="800" b="0" dirty="0" err="1" smtClean="0"/>
              <a:t>Octane</a:t>
            </a:r>
            <a:r>
              <a:rPr lang="ca-ES" sz="800" b="0" dirty="0" smtClean="0"/>
              <a:t> en </a:t>
            </a:r>
            <a:r>
              <a:rPr lang="ca-ES" sz="800" b="0" dirty="0"/>
              <a:t>estat </a:t>
            </a:r>
            <a:r>
              <a:rPr lang="ca-ES" sz="800" i="1" dirty="0" err="1" smtClean="0"/>
              <a:t>Opened</a:t>
            </a:r>
            <a:r>
              <a:rPr lang="ca-ES" sz="800" b="0" dirty="0" smtClean="0"/>
              <a:t>, </a:t>
            </a:r>
            <a:r>
              <a:rPr lang="ca-ES" sz="800" i="1" dirty="0" err="1" smtClean="0"/>
              <a:t>Reopened</a:t>
            </a:r>
            <a:r>
              <a:rPr lang="ca-ES" sz="800" b="0" i="1" dirty="0" smtClean="0"/>
              <a:t> </a:t>
            </a:r>
            <a:r>
              <a:rPr lang="ca-ES" sz="800" b="0" dirty="0" smtClean="0"/>
              <a:t>o</a:t>
            </a:r>
            <a:r>
              <a:rPr lang="ca-ES" sz="800" b="0" i="1" dirty="0" smtClean="0"/>
              <a:t> </a:t>
            </a:r>
            <a:r>
              <a:rPr lang="ca-ES" sz="800" i="1" dirty="0"/>
              <a:t>New</a:t>
            </a:r>
            <a:r>
              <a:rPr lang="ca-ES" sz="800" b="0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a-ES" sz="800" dirty="0" smtClean="0"/>
              <a:t>** Correspon als defectes ordenats per </a:t>
            </a:r>
            <a:r>
              <a:rPr lang="ca-ES" sz="800" dirty="0" err="1" smtClean="0"/>
              <a:t>severity</a:t>
            </a:r>
            <a:r>
              <a:rPr lang="ca-ES" sz="800" dirty="0" smtClean="0"/>
              <a:t> </a:t>
            </a:r>
            <a:r>
              <a:rPr lang="ca-ES" sz="800" dirty="0" err="1" smtClean="0"/>
              <a:t>Critical</a:t>
            </a:r>
            <a:r>
              <a:rPr lang="ca-ES" sz="800" dirty="0" smtClean="0"/>
              <a:t> i </a:t>
            </a:r>
            <a:r>
              <a:rPr lang="ca-ES" sz="800" dirty="0" err="1" smtClean="0"/>
              <a:t>very</a:t>
            </a:r>
            <a:r>
              <a:rPr lang="ca-ES" sz="800" dirty="0" smtClean="0"/>
              <a:t> </a:t>
            </a:r>
            <a:r>
              <a:rPr lang="ca-ES" sz="800" dirty="0" err="1" smtClean="0"/>
              <a:t>High</a:t>
            </a:r>
            <a:r>
              <a:rPr lang="ca-ES" sz="800" dirty="0" smtClean="0"/>
              <a:t>.</a:t>
            </a:r>
            <a:endParaRPr lang="ca-ES" sz="800" dirty="0"/>
          </a:p>
        </p:txBody>
      </p:sp>
      <p:sp>
        <p:nvSpPr>
          <p:cNvPr id="15" name="QuadreDeText 48"/>
          <p:cNvSpPr txBox="1"/>
          <p:nvPr/>
        </p:nvSpPr>
        <p:spPr>
          <a:xfrm>
            <a:off x="9480376" y="4441474"/>
            <a:ext cx="1985627" cy="20774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ca-ES" sz="750" b="0" dirty="0"/>
              <a:t>*Extracció de defectes realitzada </a:t>
            </a:r>
            <a:r>
              <a:rPr lang="ca-ES" sz="750" dirty="0"/>
              <a:t>a</a:t>
            </a:r>
            <a:r>
              <a:rPr lang="ca-ES" sz="750" b="0" dirty="0"/>
              <a:t> </a:t>
            </a:r>
            <a:r>
              <a:rPr lang="ca-ES" sz="750" dirty="0" err="1" smtClean="0"/>
              <a:t>dd</a:t>
            </a:r>
            <a:r>
              <a:rPr lang="ca-ES" sz="750" b="0" dirty="0" smtClean="0"/>
              <a:t>/mm/</a:t>
            </a:r>
            <a:r>
              <a:rPr lang="ca-ES" sz="750" b="0" dirty="0" err="1" smtClean="0"/>
              <a:t>aaaa</a:t>
            </a:r>
            <a:endParaRPr lang="ca-ES" sz="750" b="0" dirty="0"/>
          </a:p>
        </p:txBody>
      </p:sp>
      <p:sp>
        <p:nvSpPr>
          <p:cNvPr id="23" name="Rectángulo 22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48849" y="1929012"/>
            <a:ext cx="4073765" cy="22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Rectángulo 29"/>
          <p:cNvSpPr/>
          <p:nvPr/>
        </p:nvSpPr>
        <p:spPr>
          <a:xfrm>
            <a:off x="2929557" y="2780167"/>
            <a:ext cx="4073765" cy="296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1" name="Rectángulo 30"/>
          <p:cNvSpPr/>
          <p:nvPr/>
        </p:nvSpPr>
        <p:spPr>
          <a:xfrm>
            <a:off x="2900784" y="2338148"/>
            <a:ext cx="4073765" cy="297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2" name="Rectángulo 31"/>
          <p:cNvSpPr/>
          <p:nvPr/>
        </p:nvSpPr>
        <p:spPr>
          <a:xfrm>
            <a:off x="2903599" y="3191697"/>
            <a:ext cx="4073765" cy="22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Rectángulo 34"/>
          <p:cNvSpPr/>
          <p:nvPr/>
        </p:nvSpPr>
        <p:spPr>
          <a:xfrm>
            <a:off x="10142392" y="1881567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6" name="Rectángulo 35"/>
          <p:cNvSpPr/>
          <p:nvPr/>
        </p:nvSpPr>
        <p:spPr>
          <a:xfrm>
            <a:off x="10115297" y="2299426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7" name="Rectángulo 36"/>
          <p:cNvSpPr/>
          <p:nvPr/>
        </p:nvSpPr>
        <p:spPr>
          <a:xfrm>
            <a:off x="10142480" y="2743888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8" name="Rectángulo 37"/>
          <p:cNvSpPr/>
          <p:nvPr/>
        </p:nvSpPr>
        <p:spPr>
          <a:xfrm>
            <a:off x="10086069" y="3202225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9" name="Rectángulo 38"/>
          <p:cNvSpPr/>
          <p:nvPr/>
        </p:nvSpPr>
        <p:spPr>
          <a:xfrm>
            <a:off x="10069007" y="3629362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Rectángulo 39"/>
          <p:cNvSpPr/>
          <p:nvPr/>
        </p:nvSpPr>
        <p:spPr>
          <a:xfrm>
            <a:off x="10054038" y="4080176"/>
            <a:ext cx="1409562" cy="336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Rectángulo 40"/>
          <p:cNvSpPr/>
          <p:nvPr/>
        </p:nvSpPr>
        <p:spPr>
          <a:xfrm>
            <a:off x="9709625" y="828416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r>
              <a:rPr lang="ca-ES" sz="9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42" name="Imagen 41">
            <a:hlinkClick r:id="rId3" action="ppaction://hlinksldjump"/>
            <a:extLst>
              <a:ext uri="{FF2B5EF4-FFF2-40B4-BE49-F238E27FC236}">
                <a16:creationId xmlns:a16="http://schemas.microsoft.com/office/drawing/2014/main" id="{287667D1-1CA1-4414-9755-A729BFF0EA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392" y="1355031"/>
            <a:ext cx="10369152" cy="124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7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ítulo 3"/>
          <p:cNvSpPr txBox="1">
            <a:spLocks/>
          </p:cNvSpPr>
          <p:nvPr/>
        </p:nvSpPr>
        <p:spPr bwMode="auto">
          <a:xfrm>
            <a:off x="601816" y="347542"/>
            <a:ext cx="11160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62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>
                <a:solidFill>
                  <a:srgbClr val="C00000"/>
                </a:solidFill>
                <a:latin typeface="Arial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rgbClr val="C00000"/>
                </a:solidFill>
                <a:latin typeface="Arial" charset="0"/>
              </a:defRPr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kern="0" dirty="0">
                <a:latin typeface="Arial"/>
              </a:rPr>
              <a:t>2.2</a:t>
            </a:r>
            <a:r>
              <a:rPr kumimoji="0" lang="ca-ES" sz="2462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 Detall estat qualitat nova versió a publicar</a:t>
            </a:r>
            <a:br>
              <a:rPr kumimoji="0" lang="ca-ES" sz="2462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</a:br>
            <a:r>
              <a:rPr kumimoji="0" lang="ca-ES" sz="2220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Transaccions menys eficients en rendiment</a:t>
            </a:r>
          </a:p>
        </p:txBody>
      </p:sp>
      <p:sp>
        <p:nvSpPr>
          <p:cNvPr id="60" name="Rectángulo 59"/>
          <p:cNvSpPr/>
          <p:nvPr/>
        </p:nvSpPr>
        <p:spPr>
          <a:xfrm>
            <a:off x="774550" y="1558379"/>
            <a:ext cx="3796921" cy="85538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200" b="1" dirty="0">
                <a:solidFill>
                  <a:srgbClr val="505050"/>
                </a:solidFill>
                <a:latin typeface="Arial"/>
                <a:cs typeface="+mn-cs"/>
              </a:rPr>
              <a:t>Criteris d’Acceptació (per transacció)</a:t>
            </a:r>
          </a:p>
        </p:txBody>
      </p:sp>
      <p:grpSp>
        <p:nvGrpSpPr>
          <p:cNvPr id="78" name="Grupo 77"/>
          <p:cNvGrpSpPr/>
          <p:nvPr/>
        </p:nvGrpSpPr>
        <p:grpSpPr>
          <a:xfrm rot="5400000">
            <a:off x="864021" y="2413732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79" name="Triángulo isósceles 78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80" name="Triángulo isósceles 79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81" name="Rectángulo 80"/>
          <p:cNvSpPr/>
          <p:nvPr/>
        </p:nvSpPr>
        <p:spPr>
          <a:xfrm>
            <a:off x="1024570" y="2397563"/>
            <a:ext cx="3343238" cy="390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Si </a:t>
            </a:r>
            <a:r>
              <a:rPr lang="ca-ES" sz="1100" b="1" dirty="0">
                <a:solidFill>
                  <a:srgbClr val="E56A05"/>
                </a:solidFill>
                <a:latin typeface="Arial"/>
              </a:rPr>
              <a:t>4s&lt;</a:t>
            </a:r>
            <a:r>
              <a:rPr lang="ca-ES" sz="1100" b="1" dirty="0" err="1">
                <a:solidFill>
                  <a:srgbClr val="E56A05"/>
                </a:solidFill>
                <a:latin typeface="Arial"/>
              </a:rPr>
              <a:t>Tmp</a:t>
            </a:r>
            <a:r>
              <a:rPr lang="ca-ES" sz="1100" b="1" dirty="0">
                <a:solidFill>
                  <a:srgbClr val="E56A05"/>
                </a:solidFill>
                <a:latin typeface="Arial"/>
              </a:rPr>
              <a:t>&lt;=15s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 cal mostrar a l’usuari un </a:t>
            </a:r>
            <a:r>
              <a:rPr lang="ca-ES" sz="1050" i="1" dirty="0" err="1">
                <a:solidFill>
                  <a:srgbClr val="505050"/>
                </a:solidFill>
                <a:latin typeface="Arial"/>
              </a:rPr>
              <a:t>spinner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 d’espera</a:t>
            </a:r>
            <a:endParaRPr lang="ca-ES" sz="900" dirty="0">
              <a:solidFill>
                <a:srgbClr val="505050"/>
              </a:solidFill>
              <a:latin typeface="Arial"/>
            </a:endParaRPr>
          </a:p>
        </p:txBody>
      </p:sp>
      <p:grpSp>
        <p:nvGrpSpPr>
          <p:cNvPr id="82" name="Grupo 81"/>
          <p:cNvGrpSpPr/>
          <p:nvPr/>
        </p:nvGrpSpPr>
        <p:grpSpPr>
          <a:xfrm rot="5400000">
            <a:off x="854594" y="2956432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83" name="Triángulo isósceles 82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84" name="Triángulo isósceles 83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85" name="Rectángulo 84"/>
          <p:cNvSpPr/>
          <p:nvPr/>
        </p:nvSpPr>
        <p:spPr>
          <a:xfrm>
            <a:off x="1015143" y="2948786"/>
            <a:ext cx="3343238" cy="528606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Si </a:t>
            </a:r>
            <a:r>
              <a:rPr lang="ca-ES" sz="1050" b="1" dirty="0" err="1">
                <a:solidFill>
                  <a:srgbClr val="FF0000"/>
                </a:solidFill>
                <a:latin typeface="Arial"/>
              </a:rPr>
              <a:t>Tmp</a:t>
            </a:r>
            <a:r>
              <a:rPr lang="ca-ES" sz="1050" b="1" dirty="0">
                <a:solidFill>
                  <a:srgbClr val="FF0000"/>
                </a:solidFill>
                <a:latin typeface="Arial"/>
              </a:rPr>
              <a:t>&gt;15s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 cal informar a l’usuari amb un missatge, en</a:t>
            </a:r>
            <a:r>
              <a:rPr lang="ca-ES" sz="1050" dirty="0">
                <a:solidFill>
                  <a:srgbClr val="505050"/>
                </a:solidFill>
                <a:latin typeface="Arial"/>
                <a:cs typeface="Arial"/>
              </a:rPr>
              <a:t> el </a:t>
            </a:r>
            <a:r>
              <a:rPr lang="ca-ES" sz="1050" b="1" dirty="0">
                <a:solidFill>
                  <a:srgbClr val="505050"/>
                </a:solidFill>
                <a:latin typeface="Arial"/>
                <a:cs typeface="Arial"/>
              </a:rPr>
              <a:t>cas excepcional </a:t>
            </a:r>
            <a:r>
              <a:rPr lang="ca-ES" sz="1050" dirty="0">
                <a:solidFill>
                  <a:srgbClr val="505050"/>
                </a:solidFill>
                <a:latin typeface="Arial"/>
                <a:cs typeface="Arial"/>
              </a:rPr>
              <a:t>que s’accepti el temps de resposta de la transacció.</a:t>
            </a:r>
            <a:endParaRPr lang="ca-ES" sz="1050" dirty="0">
              <a:solidFill>
                <a:srgbClr val="505050"/>
              </a:solidFill>
              <a:latin typeface="Arial"/>
            </a:endParaRPr>
          </a:p>
        </p:txBody>
      </p:sp>
      <p:grpSp>
        <p:nvGrpSpPr>
          <p:cNvPr id="99" name="Grupo 98"/>
          <p:cNvGrpSpPr/>
          <p:nvPr/>
        </p:nvGrpSpPr>
        <p:grpSpPr>
          <a:xfrm rot="5400000">
            <a:off x="854594" y="3762442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100" name="Triángulo isósceles 99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101" name="Triángulo isósceles 100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102" name="Rectángulo 101"/>
          <p:cNvSpPr/>
          <p:nvPr/>
        </p:nvSpPr>
        <p:spPr>
          <a:xfrm>
            <a:off x="1015143" y="3758973"/>
            <a:ext cx="3343238" cy="390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La taxa d’errors de totes les transaccions realitzades no podrà ser superior al</a:t>
            </a:r>
            <a:r>
              <a:rPr lang="ca-ES" sz="1100" b="1" dirty="0">
                <a:solidFill>
                  <a:srgbClr val="C00000"/>
                </a:solidFill>
                <a:latin typeface="Arial"/>
              </a:rPr>
              <a:t> 2%</a:t>
            </a:r>
            <a:endParaRPr lang="ca-ES" sz="1050" b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104" name="Imagen 10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FFFF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604085" y="1535452"/>
            <a:ext cx="213501" cy="2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Rectángulo 105"/>
          <p:cNvSpPr/>
          <p:nvPr/>
        </p:nvSpPr>
        <p:spPr bwMode="auto">
          <a:xfrm>
            <a:off x="832873" y="4430661"/>
            <a:ext cx="3525508" cy="26161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05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rPr>
              <a:t>Es mostren les </a:t>
            </a:r>
            <a:r>
              <a:rPr kumimoji="0" lang="ca-ES" sz="105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rPr>
              <a:t>3</a:t>
            </a:r>
            <a:r>
              <a:rPr kumimoji="0" lang="ca-ES" sz="1100" b="1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+mn-cs"/>
              </a:rPr>
              <a:t> </a:t>
            </a:r>
            <a:r>
              <a:rPr kumimoji="0" lang="ca-ES" sz="1100" b="1" i="0" u="none" strike="noStrike" kern="0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+mn-cs"/>
              </a:rPr>
              <a:t>transaccions </a:t>
            </a:r>
            <a:r>
              <a:rPr kumimoji="0" lang="ca-ES" sz="105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rPr>
              <a:t>analitzades. </a:t>
            </a:r>
          </a:p>
        </p:txBody>
      </p:sp>
      <p:grpSp>
        <p:nvGrpSpPr>
          <p:cNvPr id="107" name="Grupo 130"/>
          <p:cNvGrpSpPr/>
          <p:nvPr/>
        </p:nvGrpSpPr>
        <p:grpSpPr>
          <a:xfrm rot="5400000">
            <a:off x="854594" y="2010201"/>
            <a:ext cx="167536" cy="210976"/>
            <a:chOff x="9744391" y="4958033"/>
            <a:chExt cx="386368" cy="486551"/>
          </a:xfrm>
          <a:solidFill>
            <a:srgbClr val="C7293F">
              <a:alpha val="63000"/>
            </a:srgbClr>
          </a:solidFill>
        </p:grpSpPr>
        <p:sp>
          <p:nvSpPr>
            <p:cNvPr id="108" name="Triángulo isósceles 128"/>
            <p:cNvSpPr/>
            <p:nvPr/>
          </p:nvSpPr>
          <p:spPr bwMode="auto">
            <a:xfrm>
              <a:off x="9744393" y="5111510"/>
              <a:ext cx="386366" cy="333074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  <p:sp>
          <p:nvSpPr>
            <p:cNvPr id="109" name="Triángulo isósceles 129"/>
            <p:cNvSpPr/>
            <p:nvPr/>
          </p:nvSpPr>
          <p:spPr bwMode="auto">
            <a:xfrm>
              <a:off x="9744391" y="4958033"/>
              <a:ext cx="386365" cy="333075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2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+mn-cs"/>
              </a:endParaRPr>
            </a:p>
          </p:txBody>
        </p:sp>
      </p:grpSp>
      <p:sp>
        <p:nvSpPr>
          <p:cNvPr id="110" name="Rectángulo 131"/>
          <p:cNvSpPr/>
          <p:nvPr/>
        </p:nvSpPr>
        <p:spPr>
          <a:xfrm>
            <a:off x="1015143" y="1994032"/>
            <a:ext cx="3343238" cy="2377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a-ES" sz="1050" dirty="0">
                <a:solidFill>
                  <a:srgbClr val="505050"/>
                </a:solidFill>
                <a:latin typeface="Arial"/>
              </a:rPr>
              <a:t>Temps mig percentil 90% (</a:t>
            </a:r>
            <a:r>
              <a:rPr lang="ca-ES" sz="1050" dirty="0" err="1">
                <a:solidFill>
                  <a:srgbClr val="505050"/>
                </a:solidFill>
                <a:latin typeface="Arial"/>
              </a:rPr>
              <a:t>Tmp</a:t>
            </a:r>
            <a:r>
              <a:rPr lang="ca-ES" sz="1050" dirty="0">
                <a:solidFill>
                  <a:srgbClr val="505050"/>
                </a:solidFill>
                <a:latin typeface="Arial"/>
              </a:rPr>
              <a:t>) </a:t>
            </a:r>
            <a:r>
              <a:rPr lang="ca-ES" sz="1050" b="1" dirty="0">
                <a:solidFill>
                  <a:srgbClr val="008000"/>
                </a:solidFill>
                <a:latin typeface="Arial"/>
              </a:rPr>
              <a:t>&lt;=4 segons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9696400" y="87015"/>
            <a:ext cx="161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738"/>
              </a:spcBef>
              <a:spcAft>
                <a:spcPts val="738"/>
              </a:spcAft>
            </a:pPr>
            <a:r>
              <a:rPr lang="ca-ES" sz="1200" kern="0" dirty="0">
                <a:solidFill>
                  <a:srgbClr val="C00000"/>
                </a:solidFill>
                <a:latin typeface="Arial"/>
              </a:rPr>
              <a:t>Anar al risc de posada a Producció</a:t>
            </a:r>
          </a:p>
        </p:txBody>
      </p:sp>
      <p:sp>
        <p:nvSpPr>
          <p:cNvPr id="116" name="Rectángulo 115"/>
          <p:cNvSpPr/>
          <p:nvPr/>
        </p:nvSpPr>
        <p:spPr>
          <a:xfrm>
            <a:off x="9709625" y="828416"/>
            <a:ext cx="19736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vx.x.x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i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endParaRPr lang="ca-ES" sz="9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5" name="Marcador de número de diapositiva 2"/>
          <p:cNvSpPr txBox="1">
            <a:spLocks/>
          </p:cNvSpPr>
          <p:nvPr/>
        </p:nvSpPr>
        <p:spPr>
          <a:xfrm>
            <a:off x="9327796" y="6579315"/>
            <a:ext cx="2844800" cy="268287"/>
          </a:xfrm>
          <a:prstGeom prst="rect">
            <a:avLst/>
          </a:prstGeom>
          <a:ln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108" b="1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a-ES" dirty="0"/>
              <a:t>8</a:t>
            </a:r>
          </a:p>
        </p:txBody>
      </p:sp>
      <p:pic>
        <p:nvPicPr>
          <p:cNvPr id="35" name="Imagen 34">
            <a:hlinkClick r:id="rId4" action="ppaction://hlinksldjump"/>
            <a:extLst>
              <a:ext uri="{FF2B5EF4-FFF2-40B4-BE49-F238E27FC236}">
                <a16:creationId xmlns:a16="http://schemas.microsoft.com/office/drawing/2014/main" id="{54D3D436-53D7-4C16-85E7-763BD02515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95460" y="193261"/>
            <a:ext cx="336281" cy="249173"/>
          </a:xfrm>
          <a:prstGeom prst="rect">
            <a:avLst/>
          </a:prstGeom>
        </p:spPr>
      </p:pic>
      <p:pic>
        <p:nvPicPr>
          <p:cNvPr id="36" name="Imagen 35" descr="Captura de pantalla de un celular&#10;&#10;Descripción generada automáticament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1558379"/>
            <a:ext cx="5400040" cy="413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7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8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1816" y="199790"/>
            <a:ext cx="11160338" cy="647700"/>
          </a:xfrm>
        </p:spPr>
        <p:txBody>
          <a:bodyPr/>
          <a:lstStyle/>
          <a:p>
            <a:r>
              <a:rPr lang="ca-ES" dirty="0"/>
              <a:t>3. Criteris d'acceptació de la pujada a Producció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271463" y="1374218"/>
            <a:ext cx="10490691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a-ES" dirty="0">
                <a:latin typeface="Arial" panose="020B0604020202020204" pitchFamily="34" charset="0"/>
              </a:rPr>
              <a:t>Un cop realitzat l’anàlisi de Qualitat de la </a:t>
            </a:r>
            <a:r>
              <a:rPr lang="ca-ES" b="1" i="1" dirty="0">
                <a:latin typeface="Arial" panose="020B0604020202020204" pitchFamily="34" charset="0"/>
              </a:rPr>
              <a:t>versió </a:t>
            </a:r>
            <a:r>
              <a:rPr lang="ca-ES" b="1" i="1" dirty="0" err="1">
                <a:latin typeface="Arial" panose="020B0604020202020204" pitchFamily="34" charset="0"/>
              </a:rPr>
              <a:t>x.x.x</a:t>
            </a:r>
            <a:r>
              <a:rPr lang="ca-ES" b="1" i="1" dirty="0">
                <a:latin typeface="Arial" panose="020B0604020202020204" pitchFamily="34" charset="0"/>
              </a:rPr>
              <a:t> </a:t>
            </a:r>
            <a:r>
              <a:rPr lang="ca-ES" dirty="0">
                <a:latin typeface="Arial" panose="020B0604020202020204" pitchFamily="34" charset="0"/>
              </a:rPr>
              <a:t>entregada, s’estableix que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no es superen els criteris d’acceptació </a:t>
            </a:r>
            <a:r>
              <a:rPr lang="ca-ES" dirty="0">
                <a:latin typeface="Arial" panose="020B0604020202020204" pitchFamily="34" charset="0"/>
              </a:rPr>
              <a:t>per al seu desplegament a producció.</a:t>
            </a:r>
          </a:p>
        </p:txBody>
      </p:sp>
      <p:pic>
        <p:nvPicPr>
          <p:cNvPr id="25" name="Imat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08" y="1181903"/>
            <a:ext cx="368238" cy="368238"/>
          </a:xfrm>
          <a:prstGeom prst="rect">
            <a:avLst/>
          </a:prstGeom>
        </p:spPr>
      </p:pic>
      <p:graphicFrame>
        <p:nvGraphicFramePr>
          <p:cNvPr id="31" name="Tabla 4">
            <a:extLst>
              <a:ext uri="{FF2B5EF4-FFF2-40B4-BE49-F238E27FC236}">
                <a16:creationId xmlns:a16="http://schemas.microsoft.com/office/drawing/2014/main" id="{7AB8EABF-897F-4EEC-96E1-5A3F5F950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85119"/>
              </p:ext>
            </p:extLst>
          </p:nvPr>
        </p:nvGraphicFramePr>
        <p:xfrm>
          <a:off x="2308993" y="2335519"/>
          <a:ext cx="7243391" cy="281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343">
                  <a:extLst>
                    <a:ext uri="{9D8B030D-6E8A-4147-A177-3AD203B41FA5}">
                      <a16:colId xmlns:a16="http://schemas.microsoft.com/office/drawing/2014/main" val="2058510475"/>
                    </a:ext>
                  </a:extLst>
                </a:gridCol>
                <a:gridCol w="780048">
                  <a:extLst>
                    <a:ext uri="{9D8B030D-6E8A-4147-A177-3AD203B41FA5}">
                      <a16:colId xmlns:a16="http://schemas.microsoft.com/office/drawing/2014/main" val="2816300368"/>
                    </a:ext>
                  </a:extLst>
                </a:gridCol>
              </a:tblGrid>
              <a:tr h="574114">
                <a:tc gridSpan="2">
                  <a:txBody>
                    <a:bodyPr/>
                    <a:lstStyle/>
                    <a:p>
                      <a:pPr algn="ctr"/>
                      <a:r>
                        <a:rPr lang="ca-ES" sz="2000" dirty="0"/>
                        <a:t>Criteris d’Acceptació de la pujada a Producció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49188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El Percentatge de defectes no identificats per l’equip de proves és superior al 25%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14304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Existeixen defectes oberts </a:t>
                      </a:r>
                      <a:r>
                        <a:rPr lang="ca-ES" sz="1400" dirty="0" err="1">
                          <a:latin typeface="+mn-lt"/>
                        </a:rPr>
                        <a:t>critical</a:t>
                      </a:r>
                      <a:r>
                        <a:rPr lang="ca-ES" sz="1400" dirty="0">
                          <a:latin typeface="+mn-lt"/>
                        </a:rPr>
                        <a:t>/</a:t>
                      </a:r>
                      <a:r>
                        <a:rPr lang="ca-ES" sz="1400" dirty="0" err="1">
                          <a:latin typeface="+mn-lt"/>
                        </a:rPr>
                        <a:t>Very</a:t>
                      </a:r>
                      <a:r>
                        <a:rPr lang="ca-ES" sz="1400" dirty="0">
                          <a:latin typeface="+mn-lt"/>
                        </a:rPr>
                        <a:t> </a:t>
                      </a:r>
                      <a:r>
                        <a:rPr lang="ca-ES" sz="1400" dirty="0" err="1">
                          <a:latin typeface="+mn-lt"/>
                        </a:rPr>
                        <a:t>High</a:t>
                      </a:r>
                      <a:endParaRPr lang="ca-ES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57186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Requisits de risc </a:t>
                      </a:r>
                      <a:r>
                        <a:rPr lang="ca-ES" sz="1400" dirty="0" err="1">
                          <a:latin typeface="+mn-lt"/>
                        </a:rPr>
                        <a:t>High</a:t>
                      </a:r>
                      <a:r>
                        <a:rPr lang="ca-ES" sz="1400" dirty="0">
                          <a:latin typeface="+mn-lt"/>
                        </a:rPr>
                        <a:t> tenen proves associades i no han estat superades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12171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algn="l"/>
                      <a:r>
                        <a:rPr lang="ca-ES" sz="1400" dirty="0">
                          <a:latin typeface="+mn-lt"/>
                        </a:rPr>
                        <a:t>No es superen els criteris de qualitat estàtica del nou codi desenvolupat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175399"/>
                  </a:ext>
                </a:extLst>
              </a:tr>
              <a:tr h="447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dirty="0">
                          <a:latin typeface="+mn-lt"/>
                        </a:rPr>
                        <a:t>Les proves de rendiment s’han superat correctament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90509"/>
                  </a:ext>
                </a:extLst>
              </a:tr>
            </a:tbl>
          </a:graphicData>
        </a:graphic>
      </p:graphicFrame>
      <p:pic>
        <p:nvPicPr>
          <p:cNvPr id="38" name="12 Imagen">
            <a:extLst>
              <a:ext uri="{FF2B5EF4-FFF2-40B4-BE49-F238E27FC236}">
                <a16:creationId xmlns:a16="http://schemas.microsoft.com/office/drawing/2014/main" id="{5A12B400-A713-42ED-B4C3-939BD31D5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034" y="2420888"/>
            <a:ext cx="396000" cy="396000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47" name="19 Imagen">
            <a:extLst>
              <a:ext uri="{FF2B5EF4-FFF2-40B4-BE49-F238E27FC236}">
                <a16:creationId xmlns:a16="http://schemas.microsoft.com/office/drawing/2014/main" id="{A4DD6BA8-9C4D-46CE-AF63-2BCCCD17D5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188" y="4757125"/>
            <a:ext cx="324000" cy="32776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535F982C-B1E9-4F5D-9BB4-A94C051D70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9005738" y="3440423"/>
            <a:ext cx="317450" cy="31745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3EC8C0BC-D853-419D-A50B-F092715F78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852778" y="1410452"/>
            <a:ext cx="418685" cy="41868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8FE8C1B4-C0D1-46A4-9A09-FFF3C82E68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9005738" y="3889777"/>
            <a:ext cx="317450" cy="31745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BFEF253-F4DF-41AC-82EC-273706647C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9005738" y="4319223"/>
            <a:ext cx="317450" cy="31745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EEC65593-45B9-408F-8DAE-DB0923E8C7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9005738" y="2964810"/>
            <a:ext cx="317450" cy="317450"/>
          </a:xfrm>
          <a:prstGeom prst="rect">
            <a:avLst/>
          </a:prstGeom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001C801E-F288-4C60-9037-922AE5BDDBE1}"/>
              </a:ext>
            </a:extLst>
          </p:cNvPr>
          <p:cNvSpPr/>
          <p:nvPr/>
        </p:nvSpPr>
        <p:spPr>
          <a:xfrm>
            <a:off x="9709625" y="828416"/>
            <a:ext cx="19736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Data prevista </a:t>
            </a:r>
            <a:r>
              <a:rPr lang="ca-ES" sz="900" i="1" dirty="0" err="1">
                <a:solidFill>
                  <a:srgbClr val="C00000"/>
                </a:solidFill>
                <a:latin typeface="Arial" panose="020B0604020202020204" pitchFamily="34" charset="0"/>
              </a:rPr>
              <a:t>vx.x.x</a:t>
            </a:r>
            <a:r>
              <a:rPr lang="ca-ES" sz="900" i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dd</a:t>
            </a:r>
            <a:r>
              <a:rPr lang="ca-ES" sz="900" b="1" i="1" dirty="0">
                <a:solidFill>
                  <a:srgbClr val="C00000"/>
                </a:solidFill>
                <a:latin typeface="Arial" panose="020B0604020202020204" pitchFamily="34" charset="0"/>
              </a:rPr>
              <a:t>/mm/</a:t>
            </a:r>
            <a:r>
              <a:rPr lang="ca-ES" sz="900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aaaa</a:t>
            </a:r>
            <a:endParaRPr lang="ca-ES" sz="9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51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1D76E832727C4896DCD041F45075EB" ma:contentTypeVersion="7" ma:contentTypeDescription="Crea un document nou" ma:contentTypeScope="" ma:versionID="3c5dbb6c47e8dbd443aa37151724cd50">
  <xsd:schema xmlns:xsd="http://www.w3.org/2001/XMLSchema" xmlns:xs="http://www.w3.org/2001/XMLSchema" xmlns:p="http://schemas.microsoft.com/office/2006/metadata/properties" xmlns:ns2="1ef81f19-cf85-4969-882d-e6a4ea0150e1" xmlns:ns3="c07a89e8-4733-4b5d-8b8a-f94b86cdb07b" targetNamespace="http://schemas.microsoft.com/office/2006/metadata/properties" ma:root="true" ma:fieldsID="5be8a0a891ed1363e072123671ab3075" ns2:_="" ns3:_="">
    <xsd:import namespace="1ef81f19-cf85-4969-882d-e6a4ea0150e1"/>
    <xsd:import namespace="c07a89e8-4733-4b5d-8b8a-f94b86cdb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81f19-cf85-4969-882d-e6a4ea015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a89e8-4733-4b5d-8b8a-f94b86cdb07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8DA142-F6D0-410F-9D0F-C0EED4C7EC49}">
  <ds:schemaRefs>
    <ds:schemaRef ds:uri="c07a89e8-4733-4b5d-8b8a-f94b86cdb07b"/>
    <ds:schemaRef ds:uri="1ef81f19-cf85-4969-882d-e6a4ea0150e1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F8F9ACB-26AA-406E-A7FF-B441727E681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062F8BB-4F6C-483C-A4DD-76728C08BDF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9DCCCE2-1A74-4358-9131-21FB0ABB75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81f19-cf85-4969-882d-e6a4ea0150e1"/>
    <ds:schemaRef ds:uri="c07a89e8-4733-4b5d-8b8a-f94b86cdb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21187</TotalTime>
  <Words>730</Words>
  <Application>Microsoft Office PowerPoint</Application>
  <PresentationFormat>Panorámica</PresentationFormat>
  <Paragraphs>178</Paragraphs>
  <Slides>8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Wingdings</vt:lpstr>
      <vt:lpstr>Wingdings 2</vt:lpstr>
      <vt:lpstr>Tema de l'Office</vt:lpstr>
      <vt:lpstr>Diapositiva de think-cell</vt:lpstr>
      <vt:lpstr>Informe de Qualitat Resum Executiu xxxx - xxxxxxx</vt:lpstr>
      <vt:lpstr>Índex</vt:lpstr>
      <vt:lpstr>1. Qualitat de la nova versió a publicar Defectes    </vt:lpstr>
      <vt:lpstr>1. Qualitat de la nova versió a publicar Proves    </vt:lpstr>
      <vt:lpstr>1. Qualitat de la nova versió a publicar Codi Font    </vt:lpstr>
      <vt:lpstr>2.1 Detall estat qualitat nova versió a publicar Defectes oberts* més importants**</vt:lpstr>
      <vt:lpstr>Presentación de PowerPoint</vt:lpstr>
      <vt:lpstr>3. Criteris d'acceptació de la pujada a Producció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PowerPoint</dc:title>
  <dc:creator>antoni.lunar@gencat.cat</dc:creator>
  <cp:lastModifiedBy>MADARNAS FURQUET Antoni</cp:lastModifiedBy>
  <cp:revision>423</cp:revision>
  <cp:lastPrinted>2011-04-20T15:22:35Z</cp:lastPrinted>
  <dcterms:created xsi:type="dcterms:W3CDTF">2011-04-15T10:08:09Z</dcterms:created>
  <dcterms:modified xsi:type="dcterms:W3CDTF">2020-06-16T11:44:18Z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aticaDoc">
    <vt:lpwstr>6;#Organització|3a0baa1a-7fe8-42a5-9b4c-70f41451b2a0</vt:lpwstr>
  </property>
  <property fmtid="{D5CDD505-2E9C-101B-9397-08002B2CF9AE}" pid="3" name="PublicObjectiuDoc">
    <vt:lpwstr>44;#CTTI|ba1d1ce9-998c-46e6-a87f-04e07fd6e879</vt:lpwstr>
  </property>
  <property fmtid="{D5CDD505-2E9C-101B-9397-08002B2CF9AE}" pid="4" name="TipusContingutDoc">
    <vt:lpwstr>64;#Presentació|a3083dd0-a305-43f6-8a5a-81412d427f41</vt:lpwstr>
  </property>
  <property fmtid="{D5CDD505-2E9C-101B-9397-08002B2CF9AE}" pid="5" name="ContentTypeId">
    <vt:lpwstr>0x010100881D76E832727C4896DCD041F45075EB</vt:lpwstr>
  </property>
</Properties>
</file>